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57" r:id="rId4"/>
    <p:sldId id="260" r:id="rId5"/>
    <p:sldId id="266" r:id="rId6"/>
    <p:sldId id="259" r:id="rId7"/>
    <p:sldId id="262" r:id="rId8"/>
    <p:sldId id="263" r:id="rId9"/>
    <p:sldId id="264" r:id="rId10"/>
    <p:sldId id="268" r:id="rId11"/>
    <p:sldId id="270" r:id="rId12"/>
    <p:sldId id="271" r:id="rId13"/>
    <p:sldId id="272" r:id="rId14"/>
    <p:sldId id="267" r:id="rId15"/>
    <p:sldId id="261" r:id="rId16"/>
    <p:sldId id="265" r:id="rId17"/>
    <p:sldId id="269" r:id="rId18"/>
  </p:sldIdLst>
  <p:sldSz cx="9144000" cy="6858000" type="screen4x3"/>
  <p:notesSz cx="6858000" cy="9144000"/>
  <p:defaultTextStyle>
    <a:defPPr>
      <a:defRPr lang="es-B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2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7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3CE78B-9AE2-491E-82B1-D9C9633A857B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BO"/>
        </a:p>
      </dgm:t>
    </dgm:pt>
    <dgm:pt modelId="{85A797F5-7D03-42FF-8C54-81B556737BC4}">
      <dgm:prSet phldrT="[Texto]"/>
      <dgm:spPr/>
      <dgm:t>
        <a:bodyPr/>
        <a:lstStyle/>
        <a:p>
          <a:r>
            <a:rPr lang="es-BO" dirty="0" smtClean="0"/>
            <a:t>TRANSFERENCIAS</a:t>
          </a:r>
          <a:endParaRPr lang="es-BO" dirty="0"/>
        </a:p>
      </dgm:t>
    </dgm:pt>
    <dgm:pt modelId="{FAA20C3C-40D8-4AE1-854F-2B29728596C0}" type="parTrans" cxnId="{9A32D954-0993-4C74-A5A5-242252F276C0}">
      <dgm:prSet/>
      <dgm:spPr/>
      <dgm:t>
        <a:bodyPr/>
        <a:lstStyle/>
        <a:p>
          <a:endParaRPr lang="es-BO"/>
        </a:p>
      </dgm:t>
    </dgm:pt>
    <dgm:pt modelId="{65F843BA-D39F-49A6-98DB-7317876012D3}" type="sibTrans" cxnId="{9A32D954-0993-4C74-A5A5-242252F276C0}">
      <dgm:prSet/>
      <dgm:spPr/>
      <dgm:t>
        <a:bodyPr/>
        <a:lstStyle/>
        <a:p>
          <a:endParaRPr lang="es-BO"/>
        </a:p>
      </dgm:t>
    </dgm:pt>
    <dgm:pt modelId="{E093ADD0-3747-4E7D-B3E8-928310509A93}">
      <dgm:prSet phldrT="[Texto]"/>
      <dgm:spPr/>
      <dgm:t>
        <a:bodyPr/>
        <a:lstStyle/>
        <a:p>
          <a:r>
            <a:rPr lang="es-BO" dirty="0" smtClean="0"/>
            <a:t>COPARTICIPACION TRIBUTARIA</a:t>
          </a:r>
          <a:endParaRPr lang="es-BO" dirty="0"/>
        </a:p>
      </dgm:t>
    </dgm:pt>
    <dgm:pt modelId="{B088467C-8DC7-4153-A837-46101F723CEB}" type="parTrans" cxnId="{8C1139CF-A99D-44E8-A65C-85557F62EEA1}">
      <dgm:prSet/>
      <dgm:spPr/>
      <dgm:t>
        <a:bodyPr/>
        <a:lstStyle/>
        <a:p>
          <a:endParaRPr lang="es-BO"/>
        </a:p>
      </dgm:t>
    </dgm:pt>
    <dgm:pt modelId="{0735E1B1-D629-49B7-9A86-0E6E2C822AF4}" type="sibTrans" cxnId="{8C1139CF-A99D-44E8-A65C-85557F62EEA1}">
      <dgm:prSet/>
      <dgm:spPr/>
      <dgm:t>
        <a:bodyPr/>
        <a:lstStyle/>
        <a:p>
          <a:endParaRPr lang="es-BO"/>
        </a:p>
      </dgm:t>
    </dgm:pt>
    <dgm:pt modelId="{EBF0B12C-60DB-4F2F-A31C-92F4F6F9DB4E}">
      <dgm:prSet phldrT="[Texto]"/>
      <dgm:spPr/>
      <dgm:t>
        <a:bodyPr/>
        <a:lstStyle/>
        <a:p>
          <a:r>
            <a:rPr lang="es-BO" dirty="0" smtClean="0"/>
            <a:t>RECURSOS HIPC II</a:t>
          </a:r>
          <a:endParaRPr lang="es-BO" dirty="0"/>
        </a:p>
      </dgm:t>
    </dgm:pt>
    <dgm:pt modelId="{8DB2E4B1-FCCF-4AD5-A517-F0E701DAB4A9}" type="parTrans" cxnId="{7F69B977-1D6B-479C-BAB3-CCAFC78AF7CC}">
      <dgm:prSet/>
      <dgm:spPr/>
      <dgm:t>
        <a:bodyPr/>
        <a:lstStyle/>
        <a:p>
          <a:endParaRPr lang="es-BO"/>
        </a:p>
      </dgm:t>
    </dgm:pt>
    <dgm:pt modelId="{D3259061-0AAB-46DB-86B3-A23DBD0ADF2E}" type="sibTrans" cxnId="{7F69B977-1D6B-479C-BAB3-CCAFC78AF7CC}">
      <dgm:prSet/>
      <dgm:spPr/>
      <dgm:t>
        <a:bodyPr/>
        <a:lstStyle/>
        <a:p>
          <a:endParaRPr lang="es-BO"/>
        </a:p>
      </dgm:t>
    </dgm:pt>
    <dgm:pt modelId="{1C9295A5-BCA2-4810-8F5F-C3E6D60321F8}">
      <dgm:prSet phldrT="[Texto]"/>
      <dgm:spPr/>
      <dgm:t>
        <a:bodyPr/>
        <a:lstStyle/>
        <a:p>
          <a:r>
            <a:rPr lang="es-BO" dirty="0" smtClean="0"/>
            <a:t>OTROS INGRESOS MUNICIPALES</a:t>
          </a:r>
          <a:endParaRPr lang="es-BO" dirty="0"/>
        </a:p>
      </dgm:t>
    </dgm:pt>
    <dgm:pt modelId="{6D7E714A-FF60-4112-A38E-B2795D7341AD}" type="parTrans" cxnId="{E8EE7785-EB97-4075-85DA-F3AE9FD71B2F}">
      <dgm:prSet/>
      <dgm:spPr/>
      <dgm:t>
        <a:bodyPr/>
        <a:lstStyle/>
        <a:p>
          <a:endParaRPr lang="es-BO"/>
        </a:p>
      </dgm:t>
    </dgm:pt>
    <dgm:pt modelId="{FB7E3AB1-7548-4356-BD72-0894E3620410}" type="sibTrans" cxnId="{E8EE7785-EB97-4075-85DA-F3AE9FD71B2F}">
      <dgm:prSet/>
      <dgm:spPr/>
      <dgm:t>
        <a:bodyPr/>
        <a:lstStyle/>
        <a:p>
          <a:endParaRPr lang="es-BO"/>
        </a:p>
      </dgm:t>
    </dgm:pt>
    <dgm:pt modelId="{0ED3EEF1-530C-4136-8022-9753F66D9BB3}">
      <dgm:prSet phldrT="[Texto]"/>
      <dgm:spPr/>
      <dgm:t>
        <a:bodyPr/>
        <a:lstStyle/>
        <a:p>
          <a:r>
            <a:rPr lang="es-BO" dirty="0" smtClean="0"/>
            <a:t>INGRESOS PROPIOS (IMPUESTOS MUNICIPALES)</a:t>
          </a:r>
          <a:endParaRPr lang="es-BO" dirty="0"/>
        </a:p>
      </dgm:t>
    </dgm:pt>
    <dgm:pt modelId="{A019B62F-CF3F-4476-8665-2F3CBE76834A}" type="parTrans" cxnId="{32721664-2391-4066-88B9-C8D8DB9CCE63}">
      <dgm:prSet/>
      <dgm:spPr/>
      <dgm:t>
        <a:bodyPr/>
        <a:lstStyle/>
        <a:p>
          <a:endParaRPr lang="es-BO"/>
        </a:p>
      </dgm:t>
    </dgm:pt>
    <dgm:pt modelId="{3B3F9C34-077C-49D0-A605-DAAF655A97F7}" type="sibTrans" cxnId="{32721664-2391-4066-88B9-C8D8DB9CCE63}">
      <dgm:prSet/>
      <dgm:spPr/>
      <dgm:t>
        <a:bodyPr/>
        <a:lstStyle/>
        <a:p>
          <a:endParaRPr lang="es-BO"/>
        </a:p>
      </dgm:t>
    </dgm:pt>
    <dgm:pt modelId="{331AAE68-36BF-4D00-9E1C-5B95F8AE4E32}">
      <dgm:prSet phldrT="[Texto]"/>
      <dgm:spPr/>
      <dgm:t>
        <a:bodyPr/>
        <a:lstStyle/>
        <a:p>
          <a:r>
            <a:rPr lang="es-BO" dirty="0" smtClean="0"/>
            <a:t>TRANSFERENCIAS DE OTRAS INSTITUCIONES</a:t>
          </a:r>
          <a:endParaRPr lang="es-BO" dirty="0"/>
        </a:p>
      </dgm:t>
    </dgm:pt>
    <dgm:pt modelId="{DE5671F9-62EB-4BD7-9CF9-E528E51D4C74}" type="parTrans" cxnId="{8B54B284-CF2D-4F82-8B47-C5AAFB7A9AE1}">
      <dgm:prSet/>
      <dgm:spPr/>
      <dgm:t>
        <a:bodyPr/>
        <a:lstStyle/>
        <a:p>
          <a:endParaRPr lang="es-BO"/>
        </a:p>
      </dgm:t>
    </dgm:pt>
    <dgm:pt modelId="{1AD326A7-9EA0-417F-80DC-2017CD77B692}" type="sibTrans" cxnId="{8B54B284-CF2D-4F82-8B47-C5AAFB7A9AE1}">
      <dgm:prSet/>
      <dgm:spPr/>
      <dgm:t>
        <a:bodyPr/>
        <a:lstStyle/>
        <a:p>
          <a:endParaRPr lang="es-BO"/>
        </a:p>
      </dgm:t>
    </dgm:pt>
    <dgm:pt modelId="{EBECEE6A-F877-4602-881E-A6E9F6B39F9F}">
      <dgm:prSet phldrT="[Texto]"/>
      <dgm:spPr/>
      <dgm:t>
        <a:bodyPr/>
        <a:lstStyle/>
        <a:p>
          <a:r>
            <a:rPr lang="es-BO" dirty="0" smtClean="0"/>
            <a:t>IMPUESTO DIRECTO A LOS HIDROCARBUROS</a:t>
          </a:r>
          <a:endParaRPr lang="es-BO" dirty="0"/>
        </a:p>
      </dgm:t>
    </dgm:pt>
    <dgm:pt modelId="{1AB46C89-FD3F-4160-B8D8-A4ECC6FBC8D9}" type="parTrans" cxnId="{55690CF0-0B4D-46DB-9315-C490FD3C6F69}">
      <dgm:prSet/>
      <dgm:spPr/>
      <dgm:t>
        <a:bodyPr/>
        <a:lstStyle/>
        <a:p>
          <a:endParaRPr lang="es-BO"/>
        </a:p>
      </dgm:t>
    </dgm:pt>
    <dgm:pt modelId="{ABCF5D81-AA08-43E3-8702-1A1433E10622}" type="sibTrans" cxnId="{55690CF0-0B4D-46DB-9315-C490FD3C6F69}">
      <dgm:prSet/>
      <dgm:spPr/>
      <dgm:t>
        <a:bodyPr/>
        <a:lstStyle/>
        <a:p>
          <a:endParaRPr lang="es-BO"/>
        </a:p>
      </dgm:t>
    </dgm:pt>
    <dgm:pt modelId="{22518900-9045-4482-887F-A2276E7B8B17}">
      <dgm:prSet phldrT="[Texto]"/>
      <dgm:spPr/>
      <dgm:t>
        <a:bodyPr/>
        <a:lstStyle/>
        <a:p>
          <a:r>
            <a:rPr lang="es-BO" dirty="0" smtClean="0"/>
            <a:t>FONDO  COMPENSATORIO DE MUNICIPIOS Y UNIVERSIDADES</a:t>
          </a:r>
          <a:endParaRPr lang="es-BO" dirty="0"/>
        </a:p>
      </dgm:t>
    </dgm:pt>
    <dgm:pt modelId="{9753C4A8-4E4D-4DB8-8750-4112F859303C}" type="parTrans" cxnId="{626B0D25-8997-45D8-8090-EB3580DEAB20}">
      <dgm:prSet/>
      <dgm:spPr/>
      <dgm:t>
        <a:bodyPr/>
        <a:lstStyle/>
        <a:p>
          <a:endParaRPr lang="es-BO"/>
        </a:p>
      </dgm:t>
    </dgm:pt>
    <dgm:pt modelId="{8AF4972A-391E-497F-AA2B-7A1C1C006375}" type="sibTrans" cxnId="{626B0D25-8997-45D8-8090-EB3580DEAB20}">
      <dgm:prSet/>
      <dgm:spPr/>
      <dgm:t>
        <a:bodyPr/>
        <a:lstStyle/>
        <a:p>
          <a:endParaRPr lang="es-BO"/>
        </a:p>
      </dgm:t>
    </dgm:pt>
    <dgm:pt modelId="{205D54BD-5EA9-41EB-A016-C0E63DA78B3F}">
      <dgm:prSet phldrT="[Texto]"/>
      <dgm:spPr/>
      <dgm:t>
        <a:bodyPr/>
        <a:lstStyle/>
        <a:p>
          <a:r>
            <a:rPr lang="es-BO" dirty="0" smtClean="0"/>
            <a:t>TARIFAS SOBRE PATENTES Y OTROS DERECHOS</a:t>
          </a:r>
          <a:endParaRPr lang="es-BO" dirty="0"/>
        </a:p>
      </dgm:t>
    </dgm:pt>
    <dgm:pt modelId="{A6D802EE-9D2C-49EB-8C85-03CC1726CF98}" type="parTrans" cxnId="{B7DAB46E-4AF9-4535-9534-7888044C6B07}">
      <dgm:prSet/>
      <dgm:spPr/>
      <dgm:t>
        <a:bodyPr/>
        <a:lstStyle/>
        <a:p>
          <a:endParaRPr lang="es-BO"/>
        </a:p>
      </dgm:t>
    </dgm:pt>
    <dgm:pt modelId="{62CFD332-6FD2-4294-B82C-8E903EB34E8F}" type="sibTrans" cxnId="{B7DAB46E-4AF9-4535-9534-7888044C6B07}">
      <dgm:prSet/>
      <dgm:spPr/>
      <dgm:t>
        <a:bodyPr/>
        <a:lstStyle/>
        <a:p>
          <a:endParaRPr lang="es-BO"/>
        </a:p>
      </dgm:t>
    </dgm:pt>
    <dgm:pt modelId="{4525A39A-3260-4242-8B68-8E25C6D279E3}">
      <dgm:prSet phldrT="[Texto]"/>
      <dgm:spPr/>
      <dgm:t>
        <a:bodyPr/>
        <a:lstStyle/>
        <a:p>
          <a:r>
            <a:rPr lang="es-BO" dirty="0" smtClean="0"/>
            <a:t>RECURSOS FINANCIADOS POR CRÉDITOS INTERNO</a:t>
          </a:r>
          <a:endParaRPr lang="es-BO" dirty="0"/>
        </a:p>
      </dgm:t>
    </dgm:pt>
    <dgm:pt modelId="{9587F7F6-4B2C-4DCC-816D-AFE27C02DD3E}" type="parTrans" cxnId="{DE9CCBF2-AEA9-4AC2-BB14-B0D16235D2DD}">
      <dgm:prSet/>
      <dgm:spPr/>
      <dgm:t>
        <a:bodyPr/>
        <a:lstStyle/>
        <a:p>
          <a:endParaRPr lang="es-BO"/>
        </a:p>
      </dgm:t>
    </dgm:pt>
    <dgm:pt modelId="{13DA1831-A4B6-43C3-BDE1-1459F118E689}" type="sibTrans" cxnId="{DE9CCBF2-AEA9-4AC2-BB14-B0D16235D2DD}">
      <dgm:prSet/>
      <dgm:spPr/>
      <dgm:t>
        <a:bodyPr/>
        <a:lstStyle/>
        <a:p>
          <a:endParaRPr lang="es-BO"/>
        </a:p>
      </dgm:t>
    </dgm:pt>
    <dgm:pt modelId="{E5A99DB9-BA90-4FB0-A924-891677D77E1F}">
      <dgm:prSet phldrT="[Texto]"/>
      <dgm:spPr/>
      <dgm:t>
        <a:bodyPr/>
        <a:lstStyle/>
        <a:p>
          <a:r>
            <a:rPr lang="es-BO" dirty="0" smtClean="0"/>
            <a:t>RECURSOS FINANCIADOS POR CRÉDITOS EXTERNOS</a:t>
          </a:r>
          <a:endParaRPr lang="es-BO" dirty="0"/>
        </a:p>
      </dgm:t>
    </dgm:pt>
    <dgm:pt modelId="{6893EDAB-B30D-41E4-B426-E1705845F24F}" type="parTrans" cxnId="{E995FF1B-02F8-4CF4-AACF-89D2A302BC81}">
      <dgm:prSet/>
      <dgm:spPr/>
      <dgm:t>
        <a:bodyPr/>
        <a:lstStyle/>
        <a:p>
          <a:endParaRPr lang="es-BO"/>
        </a:p>
      </dgm:t>
    </dgm:pt>
    <dgm:pt modelId="{F4BA2E83-E565-40A8-ABC1-12F74838F093}" type="sibTrans" cxnId="{E995FF1B-02F8-4CF4-AACF-89D2A302BC81}">
      <dgm:prSet/>
      <dgm:spPr/>
      <dgm:t>
        <a:bodyPr/>
        <a:lstStyle/>
        <a:p>
          <a:endParaRPr lang="es-BO"/>
        </a:p>
      </dgm:t>
    </dgm:pt>
    <dgm:pt modelId="{865CEBFE-7F72-444E-82EC-6401BC33FD37}" type="pres">
      <dgm:prSet presAssocID="{6D3CE78B-9AE2-491E-82B1-D9C9633A857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BO"/>
        </a:p>
      </dgm:t>
    </dgm:pt>
    <dgm:pt modelId="{B64333B6-B7E5-4813-A0C3-4A9A0776BB09}" type="pres">
      <dgm:prSet presAssocID="{85A797F5-7D03-42FF-8C54-81B556737BC4}" presName="comp" presStyleCnt="0"/>
      <dgm:spPr/>
    </dgm:pt>
    <dgm:pt modelId="{B7907B4A-05A8-4F29-8201-FF23A4139F51}" type="pres">
      <dgm:prSet presAssocID="{85A797F5-7D03-42FF-8C54-81B556737BC4}" presName="box" presStyleLbl="node1" presStyleIdx="0" presStyleCnt="2"/>
      <dgm:spPr/>
      <dgm:t>
        <a:bodyPr/>
        <a:lstStyle/>
        <a:p>
          <a:endParaRPr lang="es-BO"/>
        </a:p>
      </dgm:t>
    </dgm:pt>
    <dgm:pt modelId="{E603AAC2-490A-4844-A830-0B428B32420A}" type="pres">
      <dgm:prSet presAssocID="{85A797F5-7D03-42FF-8C54-81B556737BC4}" presName="img" presStyleLbl="fgImgPlace1" presStyleIdx="0" presStyleCnt="2" custScaleX="54926" custScaleY="54843"/>
      <dgm:spPr/>
    </dgm:pt>
    <dgm:pt modelId="{643F27EB-4281-476E-9422-43EFAE48A7EB}" type="pres">
      <dgm:prSet presAssocID="{85A797F5-7D03-42FF-8C54-81B556737BC4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BO"/>
        </a:p>
      </dgm:t>
    </dgm:pt>
    <dgm:pt modelId="{44359A5B-49BD-4CA9-A20C-FAEDAD2838A1}" type="pres">
      <dgm:prSet presAssocID="{65F843BA-D39F-49A6-98DB-7317876012D3}" presName="spacer" presStyleCnt="0"/>
      <dgm:spPr/>
    </dgm:pt>
    <dgm:pt modelId="{600EC5C0-D07C-49EA-B14E-61DC5566011C}" type="pres">
      <dgm:prSet presAssocID="{1C9295A5-BCA2-4810-8F5F-C3E6D60321F8}" presName="comp" presStyleCnt="0"/>
      <dgm:spPr/>
    </dgm:pt>
    <dgm:pt modelId="{5447EEC7-A49D-434F-9016-3607DCDE4261}" type="pres">
      <dgm:prSet presAssocID="{1C9295A5-BCA2-4810-8F5F-C3E6D60321F8}" presName="box" presStyleLbl="node1" presStyleIdx="1" presStyleCnt="2"/>
      <dgm:spPr/>
      <dgm:t>
        <a:bodyPr/>
        <a:lstStyle/>
        <a:p>
          <a:endParaRPr lang="es-BO"/>
        </a:p>
      </dgm:t>
    </dgm:pt>
    <dgm:pt modelId="{A8C13FA6-7F7E-4569-A6C2-EEEEA516DAB4}" type="pres">
      <dgm:prSet presAssocID="{1C9295A5-BCA2-4810-8F5F-C3E6D60321F8}" presName="img" presStyleLbl="fgImgPlace1" presStyleIdx="1" presStyleCnt="2" custScaleX="54926" custScaleY="54136"/>
      <dgm:spPr/>
    </dgm:pt>
    <dgm:pt modelId="{8029B17A-2B8C-496E-9EA2-40BA841AEA7D}" type="pres">
      <dgm:prSet presAssocID="{1C9295A5-BCA2-4810-8F5F-C3E6D60321F8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BO"/>
        </a:p>
      </dgm:t>
    </dgm:pt>
  </dgm:ptLst>
  <dgm:cxnLst>
    <dgm:cxn modelId="{B19B1928-CC61-4678-A49E-282D7BE542C9}" type="presOf" srcId="{1C9295A5-BCA2-4810-8F5F-C3E6D60321F8}" destId="{5447EEC7-A49D-434F-9016-3607DCDE4261}" srcOrd="0" destOrd="0" presId="urn:microsoft.com/office/officeart/2005/8/layout/vList4#1"/>
    <dgm:cxn modelId="{63824348-BED6-4BE4-A67C-B58FB6C974C0}" type="presOf" srcId="{4525A39A-3260-4242-8B68-8E25C6D279E3}" destId="{8029B17A-2B8C-496E-9EA2-40BA841AEA7D}" srcOrd="1" destOrd="4" presId="urn:microsoft.com/office/officeart/2005/8/layout/vList4#1"/>
    <dgm:cxn modelId="{245A0DB7-B3C4-4B5C-9B3F-DD8CE0B66CB8}" type="presOf" srcId="{E093ADD0-3747-4E7D-B3E8-928310509A93}" destId="{B7907B4A-05A8-4F29-8201-FF23A4139F51}" srcOrd="0" destOrd="1" presId="urn:microsoft.com/office/officeart/2005/8/layout/vList4#1"/>
    <dgm:cxn modelId="{90B433EB-8249-4B74-90F3-53A8182239B6}" type="presOf" srcId="{6D3CE78B-9AE2-491E-82B1-D9C9633A857B}" destId="{865CEBFE-7F72-444E-82EC-6401BC33FD37}" srcOrd="0" destOrd="0" presId="urn:microsoft.com/office/officeart/2005/8/layout/vList4#1"/>
    <dgm:cxn modelId="{3B7C5435-DD9B-4646-BB4A-F2DB6BE4B88B}" type="presOf" srcId="{331AAE68-36BF-4D00-9E1C-5B95F8AE4E32}" destId="{8029B17A-2B8C-496E-9EA2-40BA841AEA7D}" srcOrd="1" destOrd="3" presId="urn:microsoft.com/office/officeart/2005/8/layout/vList4#1"/>
    <dgm:cxn modelId="{BE14B979-53FA-4F0B-8FA9-3304F9567D35}" type="presOf" srcId="{EBF0B12C-60DB-4F2F-A31C-92F4F6F9DB4E}" destId="{B7907B4A-05A8-4F29-8201-FF23A4139F51}" srcOrd="0" destOrd="2" presId="urn:microsoft.com/office/officeart/2005/8/layout/vList4#1"/>
    <dgm:cxn modelId="{E11B7BA8-7A43-4F09-B075-E654107AAAAB}" type="presOf" srcId="{205D54BD-5EA9-41EB-A016-C0E63DA78B3F}" destId="{5447EEC7-A49D-434F-9016-3607DCDE4261}" srcOrd="0" destOrd="2" presId="urn:microsoft.com/office/officeart/2005/8/layout/vList4#1"/>
    <dgm:cxn modelId="{E0EF56A2-0C0B-49EA-A3F6-3A7E4900A0C6}" type="presOf" srcId="{205D54BD-5EA9-41EB-A016-C0E63DA78B3F}" destId="{8029B17A-2B8C-496E-9EA2-40BA841AEA7D}" srcOrd="1" destOrd="2" presId="urn:microsoft.com/office/officeart/2005/8/layout/vList4#1"/>
    <dgm:cxn modelId="{8C1139CF-A99D-44E8-A65C-85557F62EEA1}" srcId="{85A797F5-7D03-42FF-8C54-81B556737BC4}" destId="{E093ADD0-3747-4E7D-B3E8-928310509A93}" srcOrd="0" destOrd="0" parTransId="{B088467C-8DC7-4153-A837-46101F723CEB}" sibTransId="{0735E1B1-D629-49B7-9A86-0E6E2C822AF4}"/>
    <dgm:cxn modelId="{1DA33C20-0369-4009-B522-E45EB51E671E}" type="presOf" srcId="{E5A99DB9-BA90-4FB0-A924-891677D77E1F}" destId="{8029B17A-2B8C-496E-9EA2-40BA841AEA7D}" srcOrd="1" destOrd="5" presId="urn:microsoft.com/office/officeart/2005/8/layout/vList4#1"/>
    <dgm:cxn modelId="{D67BE106-4183-4D7A-ABDA-D9AA05083871}" type="presOf" srcId="{85A797F5-7D03-42FF-8C54-81B556737BC4}" destId="{643F27EB-4281-476E-9422-43EFAE48A7EB}" srcOrd="1" destOrd="0" presId="urn:microsoft.com/office/officeart/2005/8/layout/vList4#1"/>
    <dgm:cxn modelId="{DE9CCBF2-AEA9-4AC2-BB14-B0D16235D2DD}" srcId="{1C9295A5-BCA2-4810-8F5F-C3E6D60321F8}" destId="{4525A39A-3260-4242-8B68-8E25C6D279E3}" srcOrd="3" destOrd="0" parTransId="{9587F7F6-4B2C-4DCC-816D-AFE27C02DD3E}" sibTransId="{13DA1831-A4B6-43C3-BDE1-1459F118E689}"/>
    <dgm:cxn modelId="{E995FF1B-02F8-4CF4-AACF-89D2A302BC81}" srcId="{1C9295A5-BCA2-4810-8F5F-C3E6D60321F8}" destId="{E5A99DB9-BA90-4FB0-A924-891677D77E1F}" srcOrd="4" destOrd="0" parTransId="{6893EDAB-B30D-41E4-B426-E1705845F24F}" sibTransId="{F4BA2E83-E565-40A8-ABC1-12F74838F093}"/>
    <dgm:cxn modelId="{9A32D954-0993-4C74-A5A5-242252F276C0}" srcId="{6D3CE78B-9AE2-491E-82B1-D9C9633A857B}" destId="{85A797F5-7D03-42FF-8C54-81B556737BC4}" srcOrd="0" destOrd="0" parTransId="{FAA20C3C-40D8-4AE1-854F-2B29728596C0}" sibTransId="{65F843BA-D39F-49A6-98DB-7317876012D3}"/>
    <dgm:cxn modelId="{2515AA16-E95C-4529-8E1B-49AACF57E89A}" type="presOf" srcId="{4525A39A-3260-4242-8B68-8E25C6D279E3}" destId="{5447EEC7-A49D-434F-9016-3607DCDE4261}" srcOrd="0" destOrd="4" presId="urn:microsoft.com/office/officeart/2005/8/layout/vList4#1"/>
    <dgm:cxn modelId="{B1068A34-E9E2-4E4F-A638-969D3F928FB0}" type="presOf" srcId="{E093ADD0-3747-4E7D-B3E8-928310509A93}" destId="{643F27EB-4281-476E-9422-43EFAE48A7EB}" srcOrd="1" destOrd="1" presId="urn:microsoft.com/office/officeart/2005/8/layout/vList4#1"/>
    <dgm:cxn modelId="{1CA2E708-CD40-4CBB-B71D-4E940FC75277}" type="presOf" srcId="{EBECEE6A-F877-4602-881E-A6E9F6B39F9F}" destId="{643F27EB-4281-476E-9422-43EFAE48A7EB}" srcOrd="1" destOrd="3" presId="urn:microsoft.com/office/officeart/2005/8/layout/vList4#1"/>
    <dgm:cxn modelId="{E3195518-C684-4035-A327-8A9DDC3BAEE6}" type="presOf" srcId="{0ED3EEF1-530C-4136-8022-9753F66D9BB3}" destId="{8029B17A-2B8C-496E-9EA2-40BA841AEA7D}" srcOrd="1" destOrd="1" presId="urn:microsoft.com/office/officeart/2005/8/layout/vList4#1"/>
    <dgm:cxn modelId="{746069BA-040E-4A3E-B19E-42B23E52E0A4}" type="presOf" srcId="{EBF0B12C-60DB-4F2F-A31C-92F4F6F9DB4E}" destId="{643F27EB-4281-476E-9422-43EFAE48A7EB}" srcOrd="1" destOrd="2" presId="urn:microsoft.com/office/officeart/2005/8/layout/vList4#1"/>
    <dgm:cxn modelId="{B7DAB46E-4AF9-4535-9534-7888044C6B07}" srcId="{1C9295A5-BCA2-4810-8F5F-C3E6D60321F8}" destId="{205D54BD-5EA9-41EB-A016-C0E63DA78B3F}" srcOrd="1" destOrd="0" parTransId="{A6D802EE-9D2C-49EB-8C85-03CC1726CF98}" sibTransId="{62CFD332-6FD2-4294-B82C-8E903EB34E8F}"/>
    <dgm:cxn modelId="{55690CF0-0B4D-46DB-9315-C490FD3C6F69}" srcId="{85A797F5-7D03-42FF-8C54-81B556737BC4}" destId="{EBECEE6A-F877-4602-881E-A6E9F6B39F9F}" srcOrd="2" destOrd="0" parTransId="{1AB46C89-FD3F-4160-B8D8-A4ECC6FBC8D9}" sibTransId="{ABCF5D81-AA08-43E3-8702-1A1433E10622}"/>
    <dgm:cxn modelId="{8B54B284-CF2D-4F82-8B47-C5AAFB7A9AE1}" srcId="{1C9295A5-BCA2-4810-8F5F-C3E6D60321F8}" destId="{331AAE68-36BF-4D00-9E1C-5B95F8AE4E32}" srcOrd="2" destOrd="0" parTransId="{DE5671F9-62EB-4BD7-9CF9-E528E51D4C74}" sibTransId="{1AD326A7-9EA0-417F-80DC-2017CD77B692}"/>
    <dgm:cxn modelId="{B7B828E9-804D-4561-ABDD-91D5BF930199}" type="presOf" srcId="{331AAE68-36BF-4D00-9E1C-5B95F8AE4E32}" destId="{5447EEC7-A49D-434F-9016-3607DCDE4261}" srcOrd="0" destOrd="3" presId="urn:microsoft.com/office/officeart/2005/8/layout/vList4#1"/>
    <dgm:cxn modelId="{06F12E94-DA37-4800-A870-4359737801EA}" type="presOf" srcId="{EBECEE6A-F877-4602-881E-A6E9F6B39F9F}" destId="{B7907B4A-05A8-4F29-8201-FF23A4139F51}" srcOrd="0" destOrd="3" presId="urn:microsoft.com/office/officeart/2005/8/layout/vList4#1"/>
    <dgm:cxn modelId="{FC84C218-3F36-4449-A0F2-E11DF37BDA23}" type="presOf" srcId="{0ED3EEF1-530C-4136-8022-9753F66D9BB3}" destId="{5447EEC7-A49D-434F-9016-3607DCDE4261}" srcOrd="0" destOrd="1" presId="urn:microsoft.com/office/officeart/2005/8/layout/vList4#1"/>
    <dgm:cxn modelId="{01412C8E-B5AC-4541-B5BC-6E1061D6D47E}" type="presOf" srcId="{22518900-9045-4482-887F-A2276E7B8B17}" destId="{643F27EB-4281-476E-9422-43EFAE48A7EB}" srcOrd="1" destOrd="4" presId="urn:microsoft.com/office/officeart/2005/8/layout/vList4#1"/>
    <dgm:cxn modelId="{626B0D25-8997-45D8-8090-EB3580DEAB20}" srcId="{85A797F5-7D03-42FF-8C54-81B556737BC4}" destId="{22518900-9045-4482-887F-A2276E7B8B17}" srcOrd="3" destOrd="0" parTransId="{9753C4A8-4E4D-4DB8-8750-4112F859303C}" sibTransId="{8AF4972A-391E-497F-AA2B-7A1C1C006375}"/>
    <dgm:cxn modelId="{32721664-2391-4066-88B9-C8D8DB9CCE63}" srcId="{1C9295A5-BCA2-4810-8F5F-C3E6D60321F8}" destId="{0ED3EEF1-530C-4136-8022-9753F66D9BB3}" srcOrd="0" destOrd="0" parTransId="{A019B62F-CF3F-4476-8665-2F3CBE76834A}" sibTransId="{3B3F9C34-077C-49D0-A605-DAAF655A97F7}"/>
    <dgm:cxn modelId="{6BF95971-8CCA-45CC-B697-E6F7ACA7AD1F}" type="presOf" srcId="{85A797F5-7D03-42FF-8C54-81B556737BC4}" destId="{B7907B4A-05A8-4F29-8201-FF23A4139F51}" srcOrd="0" destOrd="0" presId="urn:microsoft.com/office/officeart/2005/8/layout/vList4#1"/>
    <dgm:cxn modelId="{34C0B8E0-3D34-4789-B5B3-FED85F25CA87}" type="presOf" srcId="{22518900-9045-4482-887F-A2276E7B8B17}" destId="{B7907B4A-05A8-4F29-8201-FF23A4139F51}" srcOrd="0" destOrd="4" presId="urn:microsoft.com/office/officeart/2005/8/layout/vList4#1"/>
    <dgm:cxn modelId="{E8EE7785-EB97-4075-85DA-F3AE9FD71B2F}" srcId="{6D3CE78B-9AE2-491E-82B1-D9C9633A857B}" destId="{1C9295A5-BCA2-4810-8F5F-C3E6D60321F8}" srcOrd="1" destOrd="0" parTransId="{6D7E714A-FF60-4112-A38E-B2795D7341AD}" sibTransId="{FB7E3AB1-7548-4356-BD72-0894E3620410}"/>
    <dgm:cxn modelId="{CD8BFA41-3C11-44FC-AE8F-7C04AA6ABC4C}" type="presOf" srcId="{E5A99DB9-BA90-4FB0-A924-891677D77E1F}" destId="{5447EEC7-A49D-434F-9016-3607DCDE4261}" srcOrd="0" destOrd="5" presId="urn:microsoft.com/office/officeart/2005/8/layout/vList4#1"/>
    <dgm:cxn modelId="{BBC1C08E-76B0-4BBA-80CD-5B9133B0CAE9}" type="presOf" srcId="{1C9295A5-BCA2-4810-8F5F-C3E6D60321F8}" destId="{8029B17A-2B8C-496E-9EA2-40BA841AEA7D}" srcOrd="1" destOrd="0" presId="urn:microsoft.com/office/officeart/2005/8/layout/vList4#1"/>
    <dgm:cxn modelId="{7F69B977-1D6B-479C-BAB3-CCAFC78AF7CC}" srcId="{85A797F5-7D03-42FF-8C54-81B556737BC4}" destId="{EBF0B12C-60DB-4F2F-A31C-92F4F6F9DB4E}" srcOrd="1" destOrd="0" parTransId="{8DB2E4B1-FCCF-4AD5-A517-F0E701DAB4A9}" sibTransId="{D3259061-0AAB-46DB-86B3-A23DBD0ADF2E}"/>
    <dgm:cxn modelId="{D10EDE79-8418-4CD6-B11A-98245A23D587}" type="presParOf" srcId="{865CEBFE-7F72-444E-82EC-6401BC33FD37}" destId="{B64333B6-B7E5-4813-A0C3-4A9A0776BB09}" srcOrd="0" destOrd="0" presId="urn:microsoft.com/office/officeart/2005/8/layout/vList4#1"/>
    <dgm:cxn modelId="{10A43CFE-F6F7-4B4B-BBCE-3684B2C90CCF}" type="presParOf" srcId="{B64333B6-B7E5-4813-A0C3-4A9A0776BB09}" destId="{B7907B4A-05A8-4F29-8201-FF23A4139F51}" srcOrd="0" destOrd="0" presId="urn:microsoft.com/office/officeart/2005/8/layout/vList4#1"/>
    <dgm:cxn modelId="{4911C151-0A3C-498C-9499-952BA8D29F0B}" type="presParOf" srcId="{B64333B6-B7E5-4813-A0C3-4A9A0776BB09}" destId="{E603AAC2-490A-4844-A830-0B428B32420A}" srcOrd="1" destOrd="0" presId="urn:microsoft.com/office/officeart/2005/8/layout/vList4#1"/>
    <dgm:cxn modelId="{B7B7231F-CBB5-4DC0-A973-BC4F68F65A3E}" type="presParOf" srcId="{B64333B6-B7E5-4813-A0C3-4A9A0776BB09}" destId="{643F27EB-4281-476E-9422-43EFAE48A7EB}" srcOrd="2" destOrd="0" presId="urn:microsoft.com/office/officeart/2005/8/layout/vList4#1"/>
    <dgm:cxn modelId="{ACD519E9-2902-4087-9351-5385CF329361}" type="presParOf" srcId="{865CEBFE-7F72-444E-82EC-6401BC33FD37}" destId="{44359A5B-49BD-4CA9-A20C-FAEDAD2838A1}" srcOrd="1" destOrd="0" presId="urn:microsoft.com/office/officeart/2005/8/layout/vList4#1"/>
    <dgm:cxn modelId="{67482B39-D047-4C7A-90F0-EC5932A5F94C}" type="presParOf" srcId="{865CEBFE-7F72-444E-82EC-6401BC33FD37}" destId="{600EC5C0-D07C-49EA-B14E-61DC5566011C}" srcOrd="2" destOrd="0" presId="urn:microsoft.com/office/officeart/2005/8/layout/vList4#1"/>
    <dgm:cxn modelId="{FE8FC7AA-797D-411D-9258-1D38E0838819}" type="presParOf" srcId="{600EC5C0-D07C-49EA-B14E-61DC5566011C}" destId="{5447EEC7-A49D-434F-9016-3607DCDE4261}" srcOrd="0" destOrd="0" presId="urn:microsoft.com/office/officeart/2005/8/layout/vList4#1"/>
    <dgm:cxn modelId="{6EE9E2B9-EAAD-49C7-A37A-9E7859CE093A}" type="presParOf" srcId="{600EC5C0-D07C-49EA-B14E-61DC5566011C}" destId="{A8C13FA6-7F7E-4569-A6C2-EEEEA516DAB4}" srcOrd="1" destOrd="0" presId="urn:microsoft.com/office/officeart/2005/8/layout/vList4#1"/>
    <dgm:cxn modelId="{A04DA1DD-F520-4567-AECB-70BA05BAE28F}" type="presParOf" srcId="{600EC5C0-D07C-49EA-B14E-61DC5566011C}" destId="{8029B17A-2B8C-496E-9EA2-40BA841AEA7D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076E96-A440-4AF1-AA69-1D31E32906B9}" type="doc">
      <dgm:prSet loTypeId="urn:microsoft.com/office/officeart/2005/8/layout/vList4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BO"/>
        </a:p>
      </dgm:t>
    </dgm:pt>
    <dgm:pt modelId="{D8FC10DE-91CD-4EF5-8D4B-62B4C6DCFAED}">
      <dgm:prSet phldrT="[Texto]" custT="1"/>
      <dgm:spPr/>
      <dgm:t>
        <a:bodyPr/>
        <a:lstStyle/>
        <a:p>
          <a:r>
            <a:rPr lang="es-BO" sz="2000" dirty="0" smtClean="0"/>
            <a:t>MUNICIPIOS A</a:t>
          </a:r>
          <a:endParaRPr lang="es-BO" sz="2000" dirty="0"/>
        </a:p>
      </dgm:t>
    </dgm:pt>
    <dgm:pt modelId="{A53EE748-B413-4AA3-91C6-715217F63A85}" type="parTrans" cxnId="{3B68AF3F-825F-4026-AF0A-95DE3A43062C}">
      <dgm:prSet/>
      <dgm:spPr/>
      <dgm:t>
        <a:bodyPr/>
        <a:lstStyle/>
        <a:p>
          <a:endParaRPr lang="es-BO"/>
        </a:p>
      </dgm:t>
    </dgm:pt>
    <dgm:pt modelId="{25700D1A-F89E-49FD-8A9C-17235C354205}" type="sibTrans" cxnId="{3B68AF3F-825F-4026-AF0A-95DE3A43062C}">
      <dgm:prSet/>
      <dgm:spPr/>
      <dgm:t>
        <a:bodyPr/>
        <a:lstStyle/>
        <a:p>
          <a:endParaRPr lang="es-BO"/>
        </a:p>
      </dgm:t>
    </dgm:pt>
    <dgm:pt modelId="{A7EAF962-A050-41B4-8FBD-7A6BB6916EDE}">
      <dgm:prSet phldrT="[Texto]" custT="1"/>
      <dgm:spPr/>
      <dgm:t>
        <a:bodyPr/>
        <a:lstStyle/>
        <a:p>
          <a:r>
            <a:rPr lang="es-BO" sz="1600" dirty="0" smtClean="0"/>
            <a:t>POBLACIÓN HASTA 5.000 HABITANTES</a:t>
          </a:r>
          <a:endParaRPr lang="es-BO" sz="1600" dirty="0"/>
        </a:p>
      </dgm:t>
    </dgm:pt>
    <dgm:pt modelId="{AE956270-D9BE-464E-AC26-F7DB746FC1A2}" type="parTrans" cxnId="{473B3C8A-908B-4509-A74C-635D753DAB86}">
      <dgm:prSet/>
      <dgm:spPr/>
      <dgm:t>
        <a:bodyPr/>
        <a:lstStyle/>
        <a:p>
          <a:endParaRPr lang="es-BO"/>
        </a:p>
      </dgm:t>
    </dgm:pt>
    <dgm:pt modelId="{D36FE4ED-A7A7-4530-8214-B8A42AE7EC96}" type="sibTrans" cxnId="{473B3C8A-908B-4509-A74C-635D753DAB86}">
      <dgm:prSet/>
      <dgm:spPr/>
      <dgm:t>
        <a:bodyPr/>
        <a:lstStyle/>
        <a:p>
          <a:endParaRPr lang="es-BO"/>
        </a:p>
      </dgm:t>
    </dgm:pt>
    <dgm:pt modelId="{C752F767-49B4-41F2-B924-4D9AAE19F0C0}">
      <dgm:prSet phldrT="[Texto]" custT="1"/>
      <dgm:spPr/>
      <dgm:t>
        <a:bodyPr/>
        <a:lstStyle/>
        <a:p>
          <a:r>
            <a:rPr lang="es-BO" sz="1600" dirty="0" smtClean="0"/>
            <a:t>84 MUNICIPIOS</a:t>
          </a:r>
          <a:endParaRPr lang="es-BO" sz="1600" dirty="0"/>
        </a:p>
      </dgm:t>
    </dgm:pt>
    <dgm:pt modelId="{58D54450-DEEE-4C3F-BD6F-FD85B099292B}" type="parTrans" cxnId="{A396FBEA-68A2-4F2C-BFC1-A56FA37F9385}">
      <dgm:prSet/>
      <dgm:spPr/>
      <dgm:t>
        <a:bodyPr/>
        <a:lstStyle/>
        <a:p>
          <a:endParaRPr lang="es-BO"/>
        </a:p>
      </dgm:t>
    </dgm:pt>
    <dgm:pt modelId="{2355D609-6BF4-4A8A-A69A-E0C2657F6049}" type="sibTrans" cxnId="{A396FBEA-68A2-4F2C-BFC1-A56FA37F9385}">
      <dgm:prSet/>
      <dgm:spPr/>
      <dgm:t>
        <a:bodyPr/>
        <a:lstStyle/>
        <a:p>
          <a:endParaRPr lang="es-BO"/>
        </a:p>
      </dgm:t>
    </dgm:pt>
    <dgm:pt modelId="{CC896201-C3EB-4D10-9B59-340EFCF8D5E0}">
      <dgm:prSet phldrT="[Texto]" custT="1"/>
      <dgm:spPr/>
      <dgm:t>
        <a:bodyPr/>
        <a:lstStyle/>
        <a:p>
          <a:r>
            <a:rPr lang="es-BO" sz="2000" dirty="0" smtClean="0"/>
            <a:t>MUNICIPIOS B</a:t>
          </a:r>
          <a:endParaRPr lang="es-BO" sz="2000" dirty="0"/>
        </a:p>
      </dgm:t>
    </dgm:pt>
    <dgm:pt modelId="{CE6EF549-5B64-4B6C-93B7-02D15E2AAA1C}" type="parTrans" cxnId="{DF0F02F6-B691-4174-833C-80B9F3B506B1}">
      <dgm:prSet/>
      <dgm:spPr/>
      <dgm:t>
        <a:bodyPr/>
        <a:lstStyle/>
        <a:p>
          <a:endParaRPr lang="es-BO"/>
        </a:p>
      </dgm:t>
    </dgm:pt>
    <dgm:pt modelId="{BB9F0DFB-EA30-44EC-8CF2-B53AC0FD9263}" type="sibTrans" cxnId="{DF0F02F6-B691-4174-833C-80B9F3B506B1}">
      <dgm:prSet/>
      <dgm:spPr/>
      <dgm:t>
        <a:bodyPr/>
        <a:lstStyle/>
        <a:p>
          <a:endParaRPr lang="es-BO"/>
        </a:p>
      </dgm:t>
    </dgm:pt>
    <dgm:pt modelId="{C34037BA-42EA-472F-8AB6-58CE7C198817}">
      <dgm:prSet phldrT="[Texto]" custT="1"/>
      <dgm:spPr/>
      <dgm:t>
        <a:bodyPr/>
        <a:lstStyle/>
        <a:p>
          <a:r>
            <a:rPr lang="es-BO" sz="1600" dirty="0" smtClean="0"/>
            <a:t>POBLACIÓN ENTRE 5.000 A 15.000 HABITANTES</a:t>
          </a:r>
          <a:endParaRPr lang="es-BO" sz="1600" dirty="0"/>
        </a:p>
      </dgm:t>
    </dgm:pt>
    <dgm:pt modelId="{D9796855-248B-4DB4-A775-6A986EDC7A2C}" type="parTrans" cxnId="{4447DE67-6A39-40C4-81A8-165A79962ECE}">
      <dgm:prSet/>
      <dgm:spPr/>
      <dgm:t>
        <a:bodyPr/>
        <a:lstStyle/>
        <a:p>
          <a:endParaRPr lang="es-BO"/>
        </a:p>
      </dgm:t>
    </dgm:pt>
    <dgm:pt modelId="{BEE0E872-407A-4879-9634-13709A2A0563}" type="sibTrans" cxnId="{4447DE67-6A39-40C4-81A8-165A79962ECE}">
      <dgm:prSet/>
      <dgm:spPr/>
      <dgm:t>
        <a:bodyPr/>
        <a:lstStyle/>
        <a:p>
          <a:endParaRPr lang="es-BO"/>
        </a:p>
      </dgm:t>
    </dgm:pt>
    <dgm:pt modelId="{FDF4DC6C-51C3-4B11-BF6A-8D1EBAC027A8}">
      <dgm:prSet phldrT="[Texto]" custT="1"/>
      <dgm:spPr/>
      <dgm:t>
        <a:bodyPr/>
        <a:lstStyle/>
        <a:p>
          <a:r>
            <a:rPr lang="es-BO" sz="1600" dirty="0" smtClean="0"/>
            <a:t>137 MUNICIPIOS</a:t>
          </a:r>
          <a:endParaRPr lang="es-BO" sz="1600" dirty="0"/>
        </a:p>
      </dgm:t>
    </dgm:pt>
    <dgm:pt modelId="{E3890409-09F7-419C-AFA4-EFCBAFD96CAA}" type="parTrans" cxnId="{A7BF4906-2D6F-40D7-AEED-7724A38C9006}">
      <dgm:prSet/>
      <dgm:spPr/>
      <dgm:t>
        <a:bodyPr/>
        <a:lstStyle/>
        <a:p>
          <a:endParaRPr lang="es-BO"/>
        </a:p>
      </dgm:t>
    </dgm:pt>
    <dgm:pt modelId="{6D777C6F-A869-4EAE-A646-80A5936B46D1}" type="sibTrans" cxnId="{A7BF4906-2D6F-40D7-AEED-7724A38C9006}">
      <dgm:prSet/>
      <dgm:spPr/>
      <dgm:t>
        <a:bodyPr/>
        <a:lstStyle/>
        <a:p>
          <a:endParaRPr lang="es-BO"/>
        </a:p>
      </dgm:t>
    </dgm:pt>
    <dgm:pt modelId="{CB95752F-29B9-4736-8466-04BD4A52FB2B}">
      <dgm:prSet phldrT="[Texto]" custT="1"/>
      <dgm:spPr/>
      <dgm:t>
        <a:bodyPr/>
        <a:lstStyle/>
        <a:p>
          <a:r>
            <a:rPr lang="es-BO" sz="2000" dirty="0" smtClean="0"/>
            <a:t>MUNICIPIOS C</a:t>
          </a:r>
          <a:endParaRPr lang="es-BO" sz="2000" dirty="0"/>
        </a:p>
      </dgm:t>
    </dgm:pt>
    <dgm:pt modelId="{80102F78-6CCF-48B7-979D-532BD70D6515}" type="parTrans" cxnId="{F3B034BB-4FE2-4E4E-81F7-906A58DDE466}">
      <dgm:prSet/>
      <dgm:spPr/>
      <dgm:t>
        <a:bodyPr/>
        <a:lstStyle/>
        <a:p>
          <a:endParaRPr lang="es-BO"/>
        </a:p>
      </dgm:t>
    </dgm:pt>
    <dgm:pt modelId="{2E23821A-4DC8-40B0-81FB-24825C16B52D}" type="sibTrans" cxnId="{F3B034BB-4FE2-4E4E-81F7-906A58DDE466}">
      <dgm:prSet/>
      <dgm:spPr/>
      <dgm:t>
        <a:bodyPr/>
        <a:lstStyle/>
        <a:p>
          <a:endParaRPr lang="es-BO"/>
        </a:p>
      </dgm:t>
    </dgm:pt>
    <dgm:pt modelId="{C7AC84BE-CC65-4A27-A833-A22774BAEB02}">
      <dgm:prSet phldrT="[Texto]" custT="1"/>
      <dgm:spPr/>
      <dgm:t>
        <a:bodyPr/>
        <a:lstStyle/>
        <a:p>
          <a:r>
            <a:rPr lang="es-BO" sz="1600" dirty="0" smtClean="0"/>
            <a:t>POBLACIÓN ENTRE 15.000 A 50.000 HABITANTES</a:t>
          </a:r>
          <a:endParaRPr lang="es-BO" sz="1600" dirty="0"/>
        </a:p>
      </dgm:t>
    </dgm:pt>
    <dgm:pt modelId="{D940F996-9257-4276-A0AC-02A0DC8A757A}" type="parTrans" cxnId="{07F376D5-4BCD-499D-B3E1-93FB63B1630A}">
      <dgm:prSet/>
      <dgm:spPr/>
      <dgm:t>
        <a:bodyPr/>
        <a:lstStyle/>
        <a:p>
          <a:endParaRPr lang="es-BO"/>
        </a:p>
      </dgm:t>
    </dgm:pt>
    <dgm:pt modelId="{F9285BAA-EB5E-499D-A3F5-77D727357C65}" type="sibTrans" cxnId="{07F376D5-4BCD-499D-B3E1-93FB63B1630A}">
      <dgm:prSet/>
      <dgm:spPr/>
      <dgm:t>
        <a:bodyPr/>
        <a:lstStyle/>
        <a:p>
          <a:endParaRPr lang="es-BO"/>
        </a:p>
      </dgm:t>
    </dgm:pt>
    <dgm:pt modelId="{D0041CD3-BB16-49D6-8EC8-1CE3304A0449}">
      <dgm:prSet phldrT="[Texto]" custT="1"/>
      <dgm:spPr/>
      <dgm:t>
        <a:bodyPr/>
        <a:lstStyle/>
        <a:p>
          <a:r>
            <a:rPr lang="es-BO" sz="1600" dirty="0" smtClean="0"/>
            <a:t>89 MUNICIPIOS</a:t>
          </a:r>
          <a:endParaRPr lang="es-BO" sz="1600" dirty="0"/>
        </a:p>
      </dgm:t>
    </dgm:pt>
    <dgm:pt modelId="{8C5ABD7F-A73E-423F-8F86-32CC3ECFB583}" type="parTrans" cxnId="{4C073397-A85E-4FC5-9C7A-C9CA7985F83E}">
      <dgm:prSet/>
      <dgm:spPr/>
      <dgm:t>
        <a:bodyPr/>
        <a:lstStyle/>
        <a:p>
          <a:endParaRPr lang="es-BO"/>
        </a:p>
      </dgm:t>
    </dgm:pt>
    <dgm:pt modelId="{EE5BCBE7-1816-4C00-9CAF-68EF9233745F}" type="sibTrans" cxnId="{4C073397-A85E-4FC5-9C7A-C9CA7985F83E}">
      <dgm:prSet/>
      <dgm:spPr/>
      <dgm:t>
        <a:bodyPr/>
        <a:lstStyle/>
        <a:p>
          <a:endParaRPr lang="es-BO"/>
        </a:p>
      </dgm:t>
    </dgm:pt>
    <dgm:pt modelId="{FCBF3B2B-D779-4E43-B410-8C8DEA8630D0}">
      <dgm:prSet custT="1"/>
      <dgm:spPr/>
      <dgm:t>
        <a:bodyPr/>
        <a:lstStyle/>
        <a:p>
          <a:r>
            <a:rPr lang="es-BO" sz="2000" dirty="0" smtClean="0"/>
            <a:t>MUNICIPIOS D</a:t>
          </a:r>
        </a:p>
        <a:p>
          <a:r>
            <a:rPr lang="es-BO" sz="1600" dirty="0" smtClean="0"/>
            <a:t>POBLACIÓN mayor a 50.000 HABITANTES</a:t>
          </a:r>
        </a:p>
        <a:p>
          <a:r>
            <a:rPr lang="es-BO" sz="1600" dirty="0" smtClean="0"/>
            <a:t>17 MUNICIPIOS</a:t>
          </a:r>
        </a:p>
        <a:p>
          <a:endParaRPr lang="es-BO" sz="1000" dirty="0"/>
        </a:p>
      </dgm:t>
    </dgm:pt>
    <dgm:pt modelId="{89AC88A7-2B83-4C97-B2B3-B86DBBD99ECB}" type="parTrans" cxnId="{2A3A6FFD-61F3-4C4B-AEE3-97C28084AB7D}">
      <dgm:prSet/>
      <dgm:spPr/>
      <dgm:t>
        <a:bodyPr/>
        <a:lstStyle/>
        <a:p>
          <a:endParaRPr lang="es-BO"/>
        </a:p>
      </dgm:t>
    </dgm:pt>
    <dgm:pt modelId="{5D60EE23-8905-4E61-9CA3-716AAE7686C8}" type="sibTrans" cxnId="{2A3A6FFD-61F3-4C4B-AEE3-97C28084AB7D}">
      <dgm:prSet/>
      <dgm:spPr/>
      <dgm:t>
        <a:bodyPr/>
        <a:lstStyle/>
        <a:p>
          <a:endParaRPr lang="es-BO"/>
        </a:p>
      </dgm:t>
    </dgm:pt>
    <dgm:pt modelId="{A9BEF47F-53FC-432E-A9D7-3EB0EC108BFC}">
      <dgm:prSet/>
      <dgm:spPr/>
      <dgm:t>
        <a:bodyPr/>
        <a:lstStyle/>
        <a:p>
          <a:endParaRPr lang="es-BO" sz="800"/>
        </a:p>
      </dgm:t>
    </dgm:pt>
    <dgm:pt modelId="{3416377A-FD48-4F81-9D72-23AFE46C941D}" type="parTrans" cxnId="{7CEF35DA-AAF6-4A43-B5C8-FDD7D1E29D63}">
      <dgm:prSet/>
      <dgm:spPr/>
      <dgm:t>
        <a:bodyPr/>
        <a:lstStyle/>
        <a:p>
          <a:endParaRPr lang="es-BO"/>
        </a:p>
      </dgm:t>
    </dgm:pt>
    <dgm:pt modelId="{C4A94945-FB93-4E79-BF6C-691D74E0B5B0}" type="sibTrans" cxnId="{7CEF35DA-AAF6-4A43-B5C8-FDD7D1E29D63}">
      <dgm:prSet/>
      <dgm:spPr/>
      <dgm:t>
        <a:bodyPr/>
        <a:lstStyle/>
        <a:p>
          <a:endParaRPr lang="es-BO"/>
        </a:p>
      </dgm:t>
    </dgm:pt>
    <dgm:pt modelId="{7AFDF8E4-9D57-4534-8FC9-324E8A88C506}">
      <dgm:prSet/>
      <dgm:spPr/>
      <dgm:t>
        <a:bodyPr/>
        <a:lstStyle/>
        <a:p>
          <a:endParaRPr lang="es-BO" sz="800" dirty="0"/>
        </a:p>
      </dgm:t>
    </dgm:pt>
    <dgm:pt modelId="{D5548954-1BEA-41AD-A9CB-1A360BAFA11F}" type="parTrans" cxnId="{107A2B45-E422-44CF-9D22-CCCD077C08D9}">
      <dgm:prSet/>
      <dgm:spPr/>
      <dgm:t>
        <a:bodyPr/>
        <a:lstStyle/>
        <a:p>
          <a:endParaRPr lang="es-BO"/>
        </a:p>
      </dgm:t>
    </dgm:pt>
    <dgm:pt modelId="{4C34CD46-D09D-4F14-BC6C-8F45A62A2433}" type="sibTrans" cxnId="{107A2B45-E422-44CF-9D22-CCCD077C08D9}">
      <dgm:prSet/>
      <dgm:spPr/>
      <dgm:t>
        <a:bodyPr/>
        <a:lstStyle/>
        <a:p>
          <a:endParaRPr lang="es-BO"/>
        </a:p>
      </dgm:t>
    </dgm:pt>
    <dgm:pt modelId="{47951C8A-2DC6-4D16-8D60-8FC3B6FE75B3}" type="pres">
      <dgm:prSet presAssocID="{51076E96-A440-4AF1-AA69-1D31E32906B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BO"/>
        </a:p>
      </dgm:t>
    </dgm:pt>
    <dgm:pt modelId="{E2B9CB0A-339A-42A3-A8D0-E87D16C67093}" type="pres">
      <dgm:prSet presAssocID="{D8FC10DE-91CD-4EF5-8D4B-62B4C6DCFAED}" presName="comp" presStyleCnt="0"/>
      <dgm:spPr/>
    </dgm:pt>
    <dgm:pt modelId="{294D6298-4037-4A6C-8893-0BF872EBA59C}" type="pres">
      <dgm:prSet presAssocID="{D8FC10DE-91CD-4EF5-8D4B-62B4C6DCFAED}" presName="box" presStyleLbl="node1" presStyleIdx="0" presStyleCnt="4"/>
      <dgm:spPr/>
      <dgm:t>
        <a:bodyPr/>
        <a:lstStyle/>
        <a:p>
          <a:endParaRPr lang="es-BO"/>
        </a:p>
      </dgm:t>
    </dgm:pt>
    <dgm:pt modelId="{E25633B9-3DED-46EC-91D8-F96D2F6793D1}" type="pres">
      <dgm:prSet presAssocID="{D8FC10DE-91CD-4EF5-8D4B-62B4C6DCFAED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A2E59B9D-341A-4A06-AEF3-5C32FE338263}" type="pres">
      <dgm:prSet presAssocID="{D8FC10DE-91CD-4EF5-8D4B-62B4C6DCFAED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BO"/>
        </a:p>
      </dgm:t>
    </dgm:pt>
    <dgm:pt modelId="{9C081307-C496-4E4B-BFCF-C5411F488501}" type="pres">
      <dgm:prSet presAssocID="{25700D1A-F89E-49FD-8A9C-17235C354205}" presName="spacer" presStyleCnt="0"/>
      <dgm:spPr/>
    </dgm:pt>
    <dgm:pt modelId="{3F9F809B-F7F6-436B-9EF0-BC6DC6E20C68}" type="pres">
      <dgm:prSet presAssocID="{CC896201-C3EB-4D10-9B59-340EFCF8D5E0}" presName="comp" presStyleCnt="0"/>
      <dgm:spPr/>
    </dgm:pt>
    <dgm:pt modelId="{8539E9C9-4D3B-451C-9EEF-A29D277959A6}" type="pres">
      <dgm:prSet presAssocID="{CC896201-C3EB-4D10-9B59-340EFCF8D5E0}" presName="box" presStyleLbl="node1" presStyleIdx="1" presStyleCnt="4"/>
      <dgm:spPr/>
      <dgm:t>
        <a:bodyPr/>
        <a:lstStyle/>
        <a:p>
          <a:endParaRPr lang="es-BO"/>
        </a:p>
      </dgm:t>
    </dgm:pt>
    <dgm:pt modelId="{F674F975-572C-45A9-BF0E-65FEA39A3C06}" type="pres">
      <dgm:prSet presAssocID="{CC896201-C3EB-4D10-9B59-340EFCF8D5E0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D26669F-2BA7-46D0-8922-8E1311C7ED9F}" type="pres">
      <dgm:prSet presAssocID="{CC896201-C3EB-4D10-9B59-340EFCF8D5E0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BO"/>
        </a:p>
      </dgm:t>
    </dgm:pt>
    <dgm:pt modelId="{6FD1456C-B893-4C37-9F67-A1487C2A4368}" type="pres">
      <dgm:prSet presAssocID="{BB9F0DFB-EA30-44EC-8CF2-B53AC0FD9263}" presName="spacer" presStyleCnt="0"/>
      <dgm:spPr/>
    </dgm:pt>
    <dgm:pt modelId="{CE3B9CBA-4692-471E-8B66-B0F716DB4444}" type="pres">
      <dgm:prSet presAssocID="{CB95752F-29B9-4736-8466-04BD4A52FB2B}" presName="comp" presStyleCnt="0"/>
      <dgm:spPr/>
    </dgm:pt>
    <dgm:pt modelId="{7042313C-E94A-4DE9-849A-4CFCDF15B591}" type="pres">
      <dgm:prSet presAssocID="{CB95752F-29B9-4736-8466-04BD4A52FB2B}" presName="box" presStyleLbl="node1" presStyleIdx="2" presStyleCnt="4"/>
      <dgm:spPr/>
      <dgm:t>
        <a:bodyPr/>
        <a:lstStyle/>
        <a:p>
          <a:endParaRPr lang="es-BO"/>
        </a:p>
      </dgm:t>
    </dgm:pt>
    <dgm:pt modelId="{091A1F95-02EA-41CA-BA64-757FAFD6ABD8}" type="pres">
      <dgm:prSet presAssocID="{CB95752F-29B9-4736-8466-04BD4A52FB2B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AFEFF9C5-D1C3-475E-B2B8-33E5BA28C879}" type="pres">
      <dgm:prSet presAssocID="{CB95752F-29B9-4736-8466-04BD4A52FB2B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BO"/>
        </a:p>
      </dgm:t>
    </dgm:pt>
    <dgm:pt modelId="{AF063EAD-D509-4F81-9BAA-0CB8BE76E549}" type="pres">
      <dgm:prSet presAssocID="{2E23821A-4DC8-40B0-81FB-24825C16B52D}" presName="spacer" presStyleCnt="0"/>
      <dgm:spPr/>
    </dgm:pt>
    <dgm:pt modelId="{3153273D-50DB-4D1D-B852-07EF2C57CDBB}" type="pres">
      <dgm:prSet presAssocID="{FCBF3B2B-D779-4E43-B410-8C8DEA8630D0}" presName="comp" presStyleCnt="0"/>
      <dgm:spPr/>
    </dgm:pt>
    <dgm:pt modelId="{F60B620E-37B3-42B6-B2E2-E172B9DD7B5C}" type="pres">
      <dgm:prSet presAssocID="{FCBF3B2B-D779-4E43-B410-8C8DEA8630D0}" presName="box" presStyleLbl="node1" presStyleIdx="3" presStyleCnt="4"/>
      <dgm:spPr/>
      <dgm:t>
        <a:bodyPr/>
        <a:lstStyle/>
        <a:p>
          <a:endParaRPr lang="es-BO"/>
        </a:p>
      </dgm:t>
    </dgm:pt>
    <dgm:pt modelId="{E5A15246-28EA-448A-850E-C618D2CBA592}" type="pres">
      <dgm:prSet presAssocID="{FCBF3B2B-D779-4E43-B410-8C8DEA8630D0}" presName="img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9F047886-3AFE-44F1-BD00-5A6DFDC11EBA}" type="pres">
      <dgm:prSet presAssocID="{FCBF3B2B-D779-4E43-B410-8C8DEA8630D0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BO"/>
        </a:p>
      </dgm:t>
    </dgm:pt>
  </dgm:ptLst>
  <dgm:cxnLst>
    <dgm:cxn modelId="{0736DAE4-B25A-4AE4-BD89-A7E63208E87F}" type="presOf" srcId="{C34037BA-42EA-472F-8AB6-58CE7C198817}" destId="{3D26669F-2BA7-46D0-8922-8E1311C7ED9F}" srcOrd="1" destOrd="1" presId="urn:microsoft.com/office/officeart/2005/8/layout/vList4#2"/>
    <dgm:cxn modelId="{4A3E254A-1058-4655-932C-1A0DF918A537}" type="presOf" srcId="{D8FC10DE-91CD-4EF5-8D4B-62B4C6DCFAED}" destId="{A2E59B9D-341A-4A06-AEF3-5C32FE338263}" srcOrd="1" destOrd="0" presId="urn:microsoft.com/office/officeart/2005/8/layout/vList4#2"/>
    <dgm:cxn modelId="{2E1278EE-3935-4D2F-8395-DA2ED59DE14A}" type="presOf" srcId="{7AFDF8E4-9D57-4534-8FC9-324E8A88C506}" destId="{F60B620E-37B3-42B6-B2E2-E172B9DD7B5C}" srcOrd="0" destOrd="2" presId="urn:microsoft.com/office/officeart/2005/8/layout/vList4#2"/>
    <dgm:cxn modelId="{2A3A6FFD-61F3-4C4B-AEE3-97C28084AB7D}" srcId="{51076E96-A440-4AF1-AA69-1D31E32906B9}" destId="{FCBF3B2B-D779-4E43-B410-8C8DEA8630D0}" srcOrd="3" destOrd="0" parTransId="{89AC88A7-2B83-4C97-B2B3-B86DBBD99ECB}" sibTransId="{5D60EE23-8905-4E61-9CA3-716AAE7686C8}"/>
    <dgm:cxn modelId="{B2BE1249-0F4B-4309-99BF-F6F6CCEA3FD6}" type="presOf" srcId="{A9BEF47F-53FC-432E-A9D7-3EB0EC108BFC}" destId="{9F047886-3AFE-44F1-BD00-5A6DFDC11EBA}" srcOrd="1" destOrd="1" presId="urn:microsoft.com/office/officeart/2005/8/layout/vList4#2"/>
    <dgm:cxn modelId="{1F515DB4-90D5-4790-BD9A-0B54D33A6654}" type="presOf" srcId="{7AFDF8E4-9D57-4534-8FC9-324E8A88C506}" destId="{9F047886-3AFE-44F1-BD00-5A6DFDC11EBA}" srcOrd="1" destOrd="2" presId="urn:microsoft.com/office/officeart/2005/8/layout/vList4#2"/>
    <dgm:cxn modelId="{F3B034BB-4FE2-4E4E-81F7-906A58DDE466}" srcId="{51076E96-A440-4AF1-AA69-1D31E32906B9}" destId="{CB95752F-29B9-4736-8466-04BD4A52FB2B}" srcOrd="2" destOrd="0" parTransId="{80102F78-6CCF-48B7-979D-532BD70D6515}" sibTransId="{2E23821A-4DC8-40B0-81FB-24825C16B52D}"/>
    <dgm:cxn modelId="{166F96DD-C3CF-4B22-A1D9-8B86C794AD3A}" type="presOf" srcId="{D8FC10DE-91CD-4EF5-8D4B-62B4C6DCFAED}" destId="{294D6298-4037-4A6C-8893-0BF872EBA59C}" srcOrd="0" destOrd="0" presId="urn:microsoft.com/office/officeart/2005/8/layout/vList4#2"/>
    <dgm:cxn modelId="{F5361A72-6575-4F90-9A58-89F311D46F40}" type="presOf" srcId="{FCBF3B2B-D779-4E43-B410-8C8DEA8630D0}" destId="{F60B620E-37B3-42B6-B2E2-E172B9DD7B5C}" srcOrd="0" destOrd="0" presId="urn:microsoft.com/office/officeart/2005/8/layout/vList4#2"/>
    <dgm:cxn modelId="{6AEAA39B-1620-4C69-81DD-A33827C24713}" type="presOf" srcId="{C34037BA-42EA-472F-8AB6-58CE7C198817}" destId="{8539E9C9-4D3B-451C-9EEF-A29D277959A6}" srcOrd="0" destOrd="1" presId="urn:microsoft.com/office/officeart/2005/8/layout/vList4#2"/>
    <dgm:cxn modelId="{07F376D5-4BCD-499D-B3E1-93FB63B1630A}" srcId="{CB95752F-29B9-4736-8466-04BD4A52FB2B}" destId="{C7AC84BE-CC65-4A27-A833-A22774BAEB02}" srcOrd="0" destOrd="0" parTransId="{D940F996-9257-4276-A0AC-02A0DC8A757A}" sibTransId="{F9285BAA-EB5E-499D-A3F5-77D727357C65}"/>
    <dgm:cxn modelId="{892DB6BD-85AD-4BC1-8545-DD104CBADF9B}" type="presOf" srcId="{FDF4DC6C-51C3-4B11-BF6A-8D1EBAC027A8}" destId="{8539E9C9-4D3B-451C-9EEF-A29D277959A6}" srcOrd="0" destOrd="2" presId="urn:microsoft.com/office/officeart/2005/8/layout/vList4#2"/>
    <dgm:cxn modelId="{BFEF3E24-C393-484B-B904-F8E8CC58007C}" type="presOf" srcId="{D0041CD3-BB16-49D6-8EC8-1CE3304A0449}" destId="{7042313C-E94A-4DE9-849A-4CFCDF15B591}" srcOrd="0" destOrd="2" presId="urn:microsoft.com/office/officeart/2005/8/layout/vList4#2"/>
    <dgm:cxn modelId="{9A1D5CBA-4734-491B-8904-DD61308FBCCD}" type="presOf" srcId="{51076E96-A440-4AF1-AA69-1D31E32906B9}" destId="{47951C8A-2DC6-4D16-8D60-8FC3B6FE75B3}" srcOrd="0" destOrd="0" presId="urn:microsoft.com/office/officeart/2005/8/layout/vList4#2"/>
    <dgm:cxn modelId="{AA0EEBAB-F3D8-4409-98E4-B8E053A816E2}" type="presOf" srcId="{A9BEF47F-53FC-432E-A9D7-3EB0EC108BFC}" destId="{F60B620E-37B3-42B6-B2E2-E172B9DD7B5C}" srcOrd="0" destOrd="1" presId="urn:microsoft.com/office/officeart/2005/8/layout/vList4#2"/>
    <dgm:cxn modelId="{107A2B45-E422-44CF-9D22-CCCD077C08D9}" srcId="{FCBF3B2B-D779-4E43-B410-8C8DEA8630D0}" destId="{7AFDF8E4-9D57-4534-8FC9-324E8A88C506}" srcOrd="1" destOrd="0" parTransId="{D5548954-1BEA-41AD-A9CB-1A360BAFA11F}" sibTransId="{4C34CD46-D09D-4F14-BC6C-8F45A62A2433}"/>
    <dgm:cxn modelId="{0622FFE4-AA9B-426F-BBC1-81CB8020CADB}" type="presOf" srcId="{C7AC84BE-CC65-4A27-A833-A22774BAEB02}" destId="{7042313C-E94A-4DE9-849A-4CFCDF15B591}" srcOrd="0" destOrd="1" presId="urn:microsoft.com/office/officeart/2005/8/layout/vList4#2"/>
    <dgm:cxn modelId="{4C073397-A85E-4FC5-9C7A-C9CA7985F83E}" srcId="{CB95752F-29B9-4736-8466-04BD4A52FB2B}" destId="{D0041CD3-BB16-49D6-8EC8-1CE3304A0449}" srcOrd="1" destOrd="0" parTransId="{8C5ABD7F-A73E-423F-8F86-32CC3ECFB583}" sibTransId="{EE5BCBE7-1816-4C00-9CAF-68EF9233745F}"/>
    <dgm:cxn modelId="{3B68AF3F-825F-4026-AF0A-95DE3A43062C}" srcId="{51076E96-A440-4AF1-AA69-1D31E32906B9}" destId="{D8FC10DE-91CD-4EF5-8D4B-62B4C6DCFAED}" srcOrd="0" destOrd="0" parTransId="{A53EE748-B413-4AA3-91C6-715217F63A85}" sibTransId="{25700D1A-F89E-49FD-8A9C-17235C354205}"/>
    <dgm:cxn modelId="{266B7DBB-ACA1-41D8-84FD-EADE403B3218}" type="presOf" srcId="{CB95752F-29B9-4736-8466-04BD4A52FB2B}" destId="{AFEFF9C5-D1C3-475E-B2B8-33E5BA28C879}" srcOrd="1" destOrd="0" presId="urn:microsoft.com/office/officeart/2005/8/layout/vList4#2"/>
    <dgm:cxn modelId="{7CEF35DA-AAF6-4A43-B5C8-FDD7D1E29D63}" srcId="{FCBF3B2B-D779-4E43-B410-8C8DEA8630D0}" destId="{A9BEF47F-53FC-432E-A9D7-3EB0EC108BFC}" srcOrd="0" destOrd="0" parTransId="{3416377A-FD48-4F81-9D72-23AFE46C941D}" sibTransId="{C4A94945-FB93-4E79-BF6C-691D74E0B5B0}"/>
    <dgm:cxn modelId="{10507203-6776-4A68-AEC3-EEE3A27D4E41}" type="presOf" srcId="{C752F767-49B4-41F2-B924-4D9AAE19F0C0}" destId="{A2E59B9D-341A-4A06-AEF3-5C32FE338263}" srcOrd="1" destOrd="2" presId="urn:microsoft.com/office/officeart/2005/8/layout/vList4#2"/>
    <dgm:cxn modelId="{6708EB5E-A4E3-4313-B0D3-D91981AA8D2E}" type="presOf" srcId="{CC896201-C3EB-4D10-9B59-340EFCF8D5E0}" destId="{8539E9C9-4D3B-451C-9EEF-A29D277959A6}" srcOrd="0" destOrd="0" presId="urn:microsoft.com/office/officeart/2005/8/layout/vList4#2"/>
    <dgm:cxn modelId="{BFC12287-793A-48B7-8EF4-12DA2BE21A46}" type="presOf" srcId="{FCBF3B2B-D779-4E43-B410-8C8DEA8630D0}" destId="{9F047886-3AFE-44F1-BD00-5A6DFDC11EBA}" srcOrd="1" destOrd="0" presId="urn:microsoft.com/office/officeart/2005/8/layout/vList4#2"/>
    <dgm:cxn modelId="{EB904DA9-6CDC-4909-A603-E211A63C71E9}" type="presOf" srcId="{FDF4DC6C-51C3-4B11-BF6A-8D1EBAC027A8}" destId="{3D26669F-2BA7-46D0-8922-8E1311C7ED9F}" srcOrd="1" destOrd="2" presId="urn:microsoft.com/office/officeart/2005/8/layout/vList4#2"/>
    <dgm:cxn modelId="{745154BE-9099-4073-BD82-9125B80621C1}" type="presOf" srcId="{A7EAF962-A050-41B4-8FBD-7A6BB6916EDE}" destId="{A2E59B9D-341A-4A06-AEF3-5C32FE338263}" srcOrd="1" destOrd="1" presId="urn:microsoft.com/office/officeart/2005/8/layout/vList4#2"/>
    <dgm:cxn modelId="{30BA5602-FEC2-4EC7-B2D9-DBB5F4E94D14}" type="presOf" srcId="{CB95752F-29B9-4736-8466-04BD4A52FB2B}" destId="{7042313C-E94A-4DE9-849A-4CFCDF15B591}" srcOrd="0" destOrd="0" presId="urn:microsoft.com/office/officeart/2005/8/layout/vList4#2"/>
    <dgm:cxn modelId="{B7F0E0B5-3553-419C-826C-5330DADD8319}" type="presOf" srcId="{CC896201-C3EB-4D10-9B59-340EFCF8D5E0}" destId="{3D26669F-2BA7-46D0-8922-8E1311C7ED9F}" srcOrd="1" destOrd="0" presId="urn:microsoft.com/office/officeart/2005/8/layout/vList4#2"/>
    <dgm:cxn modelId="{4447DE67-6A39-40C4-81A8-165A79962ECE}" srcId="{CC896201-C3EB-4D10-9B59-340EFCF8D5E0}" destId="{C34037BA-42EA-472F-8AB6-58CE7C198817}" srcOrd="0" destOrd="0" parTransId="{D9796855-248B-4DB4-A775-6A986EDC7A2C}" sibTransId="{BEE0E872-407A-4879-9634-13709A2A0563}"/>
    <dgm:cxn modelId="{A396FBEA-68A2-4F2C-BFC1-A56FA37F9385}" srcId="{D8FC10DE-91CD-4EF5-8D4B-62B4C6DCFAED}" destId="{C752F767-49B4-41F2-B924-4D9AAE19F0C0}" srcOrd="1" destOrd="0" parTransId="{58D54450-DEEE-4C3F-BD6F-FD85B099292B}" sibTransId="{2355D609-6BF4-4A8A-A69A-E0C2657F6049}"/>
    <dgm:cxn modelId="{110034B1-62B3-4E42-B404-4060367BFE00}" type="presOf" srcId="{A7EAF962-A050-41B4-8FBD-7A6BB6916EDE}" destId="{294D6298-4037-4A6C-8893-0BF872EBA59C}" srcOrd="0" destOrd="1" presId="urn:microsoft.com/office/officeart/2005/8/layout/vList4#2"/>
    <dgm:cxn modelId="{473B3C8A-908B-4509-A74C-635D753DAB86}" srcId="{D8FC10DE-91CD-4EF5-8D4B-62B4C6DCFAED}" destId="{A7EAF962-A050-41B4-8FBD-7A6BB6916EDE}" srcOrd="0" destOrd="0" parTransId="{AE956270-D9BE-464E-AC26-F7DB746FC1A2}" sibTransId="{D36FE4ED-A7A7-4530-8214-B8A42AE7EC96}"/>
    <dgm:cxn modelId="{DF0F02F6-B691-4174-833C-80B9F3B506B1}" srcId="{51076E96-A440-4AF1-AA69-1D31E32906B9}" destId="{CC896201-C3EB-4D10-9B59-340EFCF8D5E0}" srcOrd="1" destOrd="0" parTransId="{CE6EF549-5B64-4B6C-93B7-02D15E2AAA1C}" sibTransId="{BB9F0DFB-EA30-44EC-8CF2-B53AC0FD9263}"/>
    <dgm:cxn modelId="{A7BF4906-2D6F-40D7-AEED-7724A38C9006}" srcId="{CC896201-C3EB-4D10-9B59-340EFCF8D5E0}" destId="{FDF4DC6C-51C3-4B11-BF6A-8D1EBAC027A8}" srcOrd="1" destOrd="0" parTransId="{E3890409-09F7-419C-AFA4-EFCBAFD96CAA}" sibTransId="{6D777C6F-A869-4EAE-A646-80A5936B46D1}"/>
    <dgm:cxn modelId="{D106FCDE-1190-4B90-8D79-29BF748CBD87}" type="presOf" srcId="{D0041CD3-BB16-49D6-8EC8-1CE3304A0449}" destId="{AFEFF9C5-D1C3-475E-B2B8-33E5BA28C879}" srcOrd="1" destOrd="2" presId="urn:microsoft.com/office/officeart/2005/8/layout/vList4#2"/>
    <dgm:cxn modelId="{6A714895-9877-485C-B6A1-C9C5449DA745}" type="presOf" srcId="{C7AC84BE-CC65-4A27-A833-A22774BAEB02}" destId="{AFEFF9C5-D1C3-475E-B2B8-33E5BA28C879}" srcOrd="1" destOrd="1" presId="urn:microsoft.com/office/officeart/2005/8/layout/vList4#2"/>
    <dgm:cxn modelId="{28842AF2-AA3B-4CD3-B99F-E7BB7538DE04}" type="presOf" srcId="{C752F767-49B4-41F2-B924-4D9AAE19F0C0}" destId="{294D6298-4037-4A6C-8893-0BF872EBA59C}" srcOrd="0" destOrd="2" presId="urn:microsoft.com/office/officeart/2005/8/layout/vList4#2"/>
    <dgm:cxn modelId="{E941301E-B0F6-444C-9CD8-C3DAF1D29212}" type="presParOf" srcId="{47951C8A-2DC6-4D16-8D60-8FC3B6FE75B3}" destId="{E2B9CB0A-339A-42A3-A8D0-E87D16C67093}" srcOrd="0" destOrd="0" presId="urn:microsoft.com/office/officeart/2005/8/layout/vList4#2"/>
    <dgm:cxn modelId="{F16AEC84-7166-465F-A4C2-F483F3DAA5B0}" type="presParOf" srcId="{E2B9CB0A-339A-42A3-A8D0-E87D16C67093}" destId="{294D6298-4037-4A6C-8893-0BF872EBA59C}" srcOrd="0" destOrd="0" presId="urn:microsoft.com/office/officeart/2005/8/layout/vList4#2"/>
    <dgm:cxn modelId="{069DCF50-FF68-48B4-9506-D6F083170B14}" type="presParOf" srcId="{E2B9CB0A-339A-42A3-A8D0-E87D16C67093}" destId="{E25633B9-3DED-46EC-91D8-F96D2F6793D1}" srcOrd="1" destOrd="0" presId="urn:microsoft.com/office/officeart/2005/8/layout/vList4#2"/>
    <dgm:cxn modelId="{28832D67-B4B2-4D0E-A1B6-C6A8ABBB71BE}" type="presParOf" srcId="{E2B9CB0A-339A-42A3-A8D0-E87D16C67093}" destId="{A2E59B9D-341A-4A06-AEF3-5C32FE338263}" srcOrd="2" destOrd="0" presId="urn:microsoft.com/office/officeart/2005/8/layout/vList4#2"/>
    <dgm:cxn modelId="{122FB19C-7259-43AB-B1CC-7E16F4AB83B7}" type="presParOf" srcId="{47951C8A-2DC6-4D16-8D60-8FC3B6FE75B3}" destId="{9C081307-C496-4E4B-BFCF-C5411F488501}" srcOrd="1" destOrd="0" presId="urn:microsoft.com/office/officeart/2005/8/layout/vList4#2"/>
    <dgm:cxn modelId="{2C64BC67-CF7F-4FC0-871D-1E53141D939E}" type="presParOf" srcId="{47951C8A-2DC6-4D16-8D60-8FC3B6FE75B3}" destId="{3F9F809B-F7F6-436B-9EF0-BC6DC6E20C68}" srcOrd="2" destOrd="0" presId="urn:microsoft.com/office/officeart/2005/8/layout/vList4#2"/>
    <dgm:cxn modelId="{6893A89B-BF9D-4CCC-84D8-6B534A0BB584}" type="presParOf" srcId="{3F9F809B-F7F6-436B-9EF0-BC6DC6E20C68}" destId="{8539E9C9-4D3B-451C-9EEF-A29D277959A6}" srcOrd="0" destOrd="0" presId="urn:microsoft.com/office/officeart/2005/8/layout/vList4#2"/>
    <dgm:cxn modelId="{FF502516-046C-45CB-A4AC-B97C50A8C546}" type="presParOf" srcId="{3F9F809B-F7F6-436B-9EF0-BC6DC6E20C68}" destId="{F674F975-572C-45A9-BF0E-65FEA39A3C06}" srcOrd="1" destOrd="0" presId="urn:microsoft.com/office/officeart/2005/8/layout/vList4#2"/>
    <dgm:cxn modelId="{E15A8FF5-C4B2-443A-AC87-4758BAE451A2}" type="presParOf" srcId="{3F9F809B-F7F6-436B-9EF0-BC6DC6E20C68}" destId="{3D26669F-2BA7-46D0-8922-8E1311C7ED9F}" srcOrd="2" destOrd="0" presId="urn:microsoft.com/office/officeart/2005/8/layout/vList4#2"/>
    <dgm:cxn modelId="{6783DE26-8AB9-46CE-9701-24A1E4986C37}" type="presParOf" srcId="{47951C8A-2DC6-4D16-8D60-8FC3B6FE75B3}" destId="{6FD1456C-B893-4C37-9F67-A1487C2A4368}" srcOrd="3" destOrd="0" presId="urn:microsoft.com/office/officeart/2005/8/layout/vList4#2"/>
    <dgm:cxn modelId="{CD2F54B2-F1EB-4C45-9585-C5ED93FFED39}" type="presParOf" srcId="{47951C8A-2DC6-4D16-8D60-8FC3B6FE75B3}" destId="{CE3B9CBA-4692-471E-8B66-B0F716DB4444}" srcOrd="4" destOrd="0" presId="urn:microsoft.com/office/officeart/2005/8/layout/vList4#2"/>
    <dgm:cxn modelId="{08E4A103-956E-4387-A1A6-A2955ECDD138}" type="presParOf" srcId="{CE3B9CBA-4692-471E-8B66-B0F716DB4444}" destId="{7042313C-E94A-4DE9-849A-4CFCDF15B591}" srcOrd="0" destOrd="0" presId="urn:microsoft.com/office/officeart/2005/8/layout/vList4#2"/>
    <dgm:cxn modelId="{1E0F16F5-6B11-4259-92DF-469BE38A52AF}" type="presParOf" srcId="{CE3B9CBA-4692-471E-8B66-B0F716DB4444}" destId="{091A1F95-02EA-41CA-BA64-757FAFD6ABD8}" srcOrd="1" destOrd="0" presId="urn:microsoft.com/office/officeart/2005/8/layout/vList4#2"/>
    <dgm:cxn modelId="{AACE6DD8-13DD-481B-8B0D-A0D34C3393AB}" type="presParOf" srcId="{CE3B9CBA-4692-471E-8B66-B0F716DB4444}" destId="{AFEFF9C5-D1C3-475E-B2B8-33E5BA28C879}" srcOrd="2" destOrd="0" presId="urn:microsoft.com/office/officeart/2005/8/layout/vList4#2"/>
    <dgm:cxn modelId="{79283F7F-AB4E-4D0A-8877-363FDDDD85C1}" type="presParOf" srcId="{47951C8A-2DC6-4D16-8D60-8FC3B6FE75B3}" destId="{AF063EAD-D509-4F81-9BAA-0CB8BE76E549}" srcOrd="5" destOrd="0" presId="urn:microsoft.com/office/officeart/2005/8/layout/vList4#2"/>
    <dgm:cxn modelId="{C7481D4D-89E6-4622-BD75-F2F9223F5DB3}" type="presParOf" srcId="{47951C8A-2DC6-4D16-8D60-8FC3B6FE75B3}" destId="{3153273D-50DB-4D1D-B852-07EF2C57CDBB}" srcOrd="6" destOrd="0" presId="urn:microsoft.com/office/officeart/2005/8/layout/vList4#2"/>
    <dgm:cxn modelId="{72D80989-641D-45D0-B7DA-A46A0116FBB3}" type="presParOf" srcId="{3153273D-50DB-4D1D-B852-07EF2C57CDBB}" destId="{F60B620E-37B3-42B6-B2E2-E172B9DD7B5C}" srcOrd="0" destOrd="0" presId="urn:microsoft.com/office/officeart/2005/8/layout/vList4#2"/>
    <dgm:cxn modelId="{D13D6D4B-A662-40C0-AAC5-16093AEFC505}" type="presParOf" srcId="{3153273D-50DB-4D1D-B852-07EF2C57CDBB}" destId="{E5A15246-28EA-448A-850E-C618D2CBA592}" srcOrd="1" destOrd="0" presId="urn:microsoft.com/office/officeart/2005/8/layout/vList4#2"/>
    <dgm:cxn modelId="{F12E4B8F-0F37-4626-B1C5-42B1AC85957B}" type="presParOf" srcId="{3153273D-50DB-4D1D-B852-07EF2C57CDBB}" destId="{9F047886-3AFE-44F1-BD00-5A6DFDC11EBA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7907B4A-05A8-4F29-8201-FF23A4139F51}">
      <dsp:nvSpPr>
        <dsp:cNvPr id="0" name=""/>
        <dsp:cNvSpPr/>
      </dsp:nvSpPr>
      <dsp:spPr>
        <a:xfrm>
          <a:off x="0" y="0"/>
          <a:ext cx="8229599" cy="21546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2400" kern="1200" dirty="0" smtClean="0"/>
            <a:t>TRANSFERENCIAS</a:t>
          </a:r>
          <a:endParaRPr lang="es-BO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COPARTICIPACION TRIBUTARIA</a:t>
          </a:r>
          <a:endParaRPr lang="es-BO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RECURSOS HIPC II</a:t>
          </a:r>
          <a:endParaRPr lang="es-BO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IMPUESTO DIRECTO A LOS HIDROCARBUROS</a:t>
          </a:r>
          <a:endParaRPr lang="es-BO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FONDO  COMPENSATORIO DE MUNICIPIOS Y UNIVERSIDADES</a:t>
          </a:r>
          <a:endParaRPr lang="es-BO" sz="1900" kern="1200" dirty="0"/>
        </a:p>
      </dsp:txBody>
      <dsp:txXfrm>
        <a:off x="1861389" y="0"/>
        <a:ext cx="6368210" cy="2154694"/>
      </dsp:txXfrm>
    </dsp:sp>
    <dsp:sp modelId="{E603AAC2-490A-4844-A830-0B428B32420A}">
      <dsp:nvSpPr>
        <dsp:cNvPr id="0" name=""/>
        <dsp:cNvSpPr/>
      </dsp:nvSpPr>
      <dsp:spPr>
        <a:xfrm>
          <a:off x="586410" y="604667"/>
          <a:ext cx="904038" cy="94535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47EEC7-A49D-434F-9016-3607DCDE4261}">
      <dsp:nvSpPr>
        <dsp:cNvPr id="0" name=""/>
        <dsp:cNvSpPr/>
      </dsp:nvSpPr>
      <dsp:spPr>
        <a:xfrm>
          <a:off x="0" y="2370163"/>
          <a:ext cx="8229599" cy="21546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2400" kern="1200" dirty="0" smtClean="0"/>
            <a:t>OTROS INGRESOS MUNICIPALES</a:t>
          </a:r>
          <a:endParaRPr lang="es-BO" sz="24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INGRESOS PROPIOS (IMPUESTOS MUNICIPALES)</a:t>
          </a:r>
          <a:endParaRPr lang="es-BO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TARIFAS SOBRE PATENTES Y OTROS DERECHOS</a:t>
          </a:r>
          <a:endParaRPr lang="es-BO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TRANSFERENCIAS DE OTRAS INSTITUCIONES</a:t>
          </a:r>
          <a:endParaRPr lang="es-BO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RECURSOS FINANCIADOS POR CRÉDITOS INTERNO</a:t>
          </a:r>
          <a:endParaRPr lang="es-BO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900" kern="1200" dirty="0" smtClean="0"/>
            <a:t>RECURSOS FINANCIADOS POR CRÉDITOS EXTERNOS</a:t>
          </a:r>
          <a:endParaRPr lang="es-BO" sz="1900" kern="1200" dirty="0"/>
        </a:p>
      </dsp:txBody>
      <dsp:txXfrm>
        <a:off x="1861389" y="2370163"/>
        <a:ext cx="6368210" cy="2154694"/>
      </dsp:txXfrm>
    </dsp:sp>
    <dsp:sp modelId="{A8C13FA6-7F7E-4569-A6C2-EEEEA516DAB4}">
      <dsp:nvSpPr>
        <dsp:cNvPr id="0" name=""/>
        <dsp:cNvSpPr/>
      </dsp:nvSpPr>
      <dsp:spPr>
        <a:xfrm>
          <a:off x="586410" y="2980924"/>
          <a:ext cx="904038" cy="933172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4D6298-4037-4A6C-8893-0BF872EBA59C}">
      <dsp:nvSpPr>
        <dsp:cNvPr id="0" name=""/>
        <dsp:cNvSpPr/>
      </dsp:nvSpPr>
      <dsp:spPr>
        <a:xfrm>
          <a:off x="0" y="0"/>
          <a:ext cx="6912767" cy="11447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2000" kern="1200" dirty="0" smtClean="0"/>
            <a:t>MUNICIPIOS A</a:t>
          </a:r>
          <a:endParaRPr lang="es-BO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600" kern="1200" dirty="0" smtClean="0"/>
            <a:t>POBLACIÓN HASTA 5.000 HABITANTES</a:t>
          </a:r>
          <a:endParaRPr lang="es-BO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600" kern="1200" dirty="0" smtClean="0"/>
            <a:t>84 MUNICIPIOS</a:t>
          </a:r>
          <a:endParaRPr lang="es-BO" sz="1600" kern="1200" dirty="0"/>
        </a:p>
      </dsp:txBody>
      <dsp:txXfrm>
        <a:off x="1497024" y="0"/>
        <a:ext cx="5415743" cy="1144711"/>
      </dsp:txXfrm>
    </dsp:sp>
    <dsp:sp modelId="{E25633B9-3DED-46EC-91D8-F96D2F6793D1}">
      <dsp:nvSpPr>
        <dsp:cNvPr id="0" name=""/>
        <dsp:cNvSpPr/>
      </dsp:nvSpPr>
      <dsp:spPr>
        <a:xfrm>
          <a:off x="114471" y="114471"/>
          <a:ext cx="1382553" cy="9157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39E9C9-4D3B-451C-9EEF-A29D277959A6}">
      <dsp:nvSpPr>
        <dsp:cNvPr id="0" name=""/>
        <dsp:cNvSpPr/>
      </dsp:nvSpPr>
      <dsp:spPr>
        <a:xfrm>
          <a:off x="0" y="1259182"/>
          <a:ext cx="6912767" cy="11447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2000" kern="1200" dirty="0" smtClean="0"/>
            <a:t>MUNICIPIOS B</a:t>
          </a:r>
          <a:endParaRPr lang="es-BO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600" kern="1200" dirty="0" smtClean="0"/>
            <a:t>POBLACIÓN ENTRE 5.000 A 15.000 HABITANTES</a:t>
          </a:r>
          <a:endParaRPr lang="es-BO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600" kern="1200" dirty="0" smtClean="0"/>
            <a:t>137 MUNICIPIOS</a:t>
          </a:r>
          <a:endParaRPr lang="es-BO" sz="1600" kern="1200" dirty="0"/>
        </a:p>
      </dsp:txBody>
      <dsp:txXfrm>
        <a:off x="1497024" y="1259182"/>
        <a:ext cx="5415743" cy="1144711"/>
      </dsp:txXfrm>
    </dsp:sp>
    <dsp:sp modelId="{F674F975-572C-45A9-BF0E-65FEA39A3C06}">
      <dsp:nvSpPr>
        <dsp:cNvPr id="0" name=""/>
        <dsp:cNvSpPr/>
      </dsp:nvSpPr>
      <dsp:spPr>
        <a:xfrm>
          <a:off x="114471" y="1373653"/>
          <a:ext cx="1382553" cy="9157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42313C-E94A-4DE9-849A-4CFCDF15B591}">
      <dsp:nvSpPr>
        <dsp:cNvPr id="0" name=""/>
        <dsp:cNvSpPr/>
      </dsp:nvSpPr>
      <dsp:spPr>
        <a:xfrm>
          <a:off x="0" y="2518364"/>
          <a:ext cx="6912767" cy="11447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2000" kern="1200" dirty="0" smtClean="0"/>
            <a:t>MUNICIPIOS C</a:t>
          </a:r>
          <a:endParaRPr lang="es-BO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600" kern="1200" dirty="0" smtClean="0"/>
            <a:t>POBLACIÓN ENTRE 15.000 A 50.000 HABITANTES</a:t>
          </a:r>
          <a:endParaRPr lang="es-BO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BO" sz="1600" kern="1200" dirty="0" smtClean="0"/>
            <a:t>89 MUNICIPIOS</a:t>
          </a:r>
          <a:endParaRPr lang="es-BO" sz="1600" kern="1200" dirty="0"/>
        </a:p>
      </dsp:txBody>
      <dsp:txXfrm>
        <a:off x="1497024" y="2518364"/>
        <a:ext cx="5415743" cy="1144711"/>
      </dsp:txXfrm>
    </dsp:sp>
    <dsp:sp modelId="{091A1F95-02EA-41CA-BA64-757FAFD6ABD8}">
      <dsp:nvSpPr>
        <dsp:cNvPr id="0" name=""/>
        <dsp:cNvSpPr/>
      </dsp:nvSpPr>
      <dsp:spPr>
        <a:xfrm>
          <a:off x="114471" y="2632835"/>
          <a:ext cx="1382553" cy="9157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0B620E-37B3-42B6-B2E2-E172B9DD7B5C}">
      <dsp:nvSpPr>
        <dsp:cNvPr id="0" name=""/>
        <dsp:cNvSpPr/>
      </dsp:nvSpPr>
      <dsp:spPr>
        <a:xfrm>
          <a:off x="0" y="3777546"/>
          <a:ext cx="6912767" cy="11447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2000" kern="1200" dirty="0" smtClean="0"/>
            <a:t>MUNICIPIOS D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1600" kern="1200" dirty="0" smtClean="0"/>
            <a:t>POBLACIÓN mayor a 50.000 HABITANTES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BO" sz="1600" kern="1200" dirty="0" smtClean="0"/>
            <a:t>17 MUNICIPIOS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BO" sz="10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BO" sz="800" kern="120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BO" sz="800" kern="1200" dirty="0"/>
        </a:p>
      </dsp:txBody>
      <dsp:txXfrm>
        <a:off x="1497024" y="3777546"/>
        <a:ext cx="5415743" cy="1144711"/>
      </dsp:txXfrm>
    </dsp:sp>
    <dsp:sp modelId="{E5A15246-28EA-448A-850E-C618D2CBA592}">
      <dsp:nvSpPr>
        <dsp:cNvPr id="0" name=""/>
        <dsp:cNvSpPr/>
      </dsp:nvSpPr>
      <dsp:spPr>
        <a:xfrm>
          <a:off x="114471" y="3892018"/>
          <a:ext cx="1382553" cy="91576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B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A5787C-2848-4928-A7C9-323AC96B1933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B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B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ECA17A-3086-4C37-A54E-9ADC4A74AA60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750998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B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ECA17A-3086-4C37-A54E-9ADC4A74AA60}" type="slidenum">
              <a:rPr lang="es-BO" smtClean="0"/>
              <a:pPr/>
              <a:t>8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3937083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369402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77627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035157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877089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292148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23525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97219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797835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B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24854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19285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3162069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117475"/>
            <a:ext cx="9142413" cy="6738938"/>
            <a:chOff x="0" y="74"/>
            <a:chExt cx="5759" cy="4245"/>
          </a:xfrm>
        </p:grpSpPr>
        <p:sp>
          <p:nvSpPr>
            <p:cNvPr id="4099" name="Rectangle 3"/>
            <p:cNvSpPr>
              <a:spLocks noChangeArrowheads="1"/>
            </p:cNvSpPr>
            <p:nvPr/>
          </p:nvSpPr>
          <p:spPr bwMode="invGray">
            <a:xfrm>
              <a:off x="432" y="4113"/>
              <a:ext cx="2208" cy="206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0" name="Rectangle 4"/>
            <p:cNvSpPr>
              <a:spLocks noChangeArrowheads="1"/>
            </p:cNvSpPr>
            <p:nvPr/>
          </p:nvSpPr>
          <p:spPr bwMode="invGray">
            <a:xfrm>
              <a:off x="432" y="1536"/>
              <a:ext cx="5327" cy="480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1" name="Oval 5"/>
            <p:cNvSpPr>
              <a:spLocks noChangeArrowheads="1"/>
            </p:cNvSpPr>
            <p:nvPr/>
          </p:nvSpPr>
          <p:spPr bwMode="invGray">
            <a:xfrm>
              <a:off x="555" y="74"/>
              <a:ext cx="42" cy="4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2" name="Oval 6"/>
            <p:cNvSpPr>
              <a:spLocks noChangeArrowheads="1"/>
            </p:cNvSpPr>
            <p:nvPr/>
          </p:nvSpPr>
          <p:spPr bwMode="invGray">
            <a:xfrm>
              <a:off x="555" y="219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3" name="Oval 7"/>
            <p:cNvSpPr>
              <a:spLocks noChangeArrowheads="1"/>
            </p:cNvSpPr>
            <p:nvPr/>
          </p:nvSpPr>
          <p:spPr bwMode="invGray">
            <a:xfrm>
              <a:off x="555" y="362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4" name="Oval 8"/>
            <p:cNvSpPr>
              <a:spLocks noChangeArrowheads="1"/>
            </p:cNvSpPr>
            <p:nvPr/>
          </p:nvSpPr>
          <p:spPr bwMode="invGray">
            <a:xfrm>
              <a:off x="555" y="651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5" name="Oval 9"/>
            <p:cNvSpPr>
              <a:spLocks noChangeArrowheads="1"/>
            </p:cNvSpPr>
            <p:nvPr/>
          </p:nvSpPr>
          <p:spPr bwMode="invGray">
            <a:xfrm>
              <a:off x="555" y="794"/>
              <a:ext cx="42" cy="4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6" name="Oval 10"/>
            <p:cNvSpPr>
              <a:spLocks noChangeArrowheads="1"/>
            </p:cNvSpPr>
            <p:nvPr/>
          </p:nvSpPr>
          <p:spPr bwMode="invGray">
            <a:xfrm>
              <a:off x="555" y="939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7" name="Oval 11"/>
            <p:cNvSpPr>
              <a:spLocks noChangeArrowheads="1"/>
            </p:cNvSpPr>
            <p:nvPr/>
          </p:nvSpPr>
          <p:spPr bwMode="invGray">
            <a:xfrm>
              <a:off x="555" y="1082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8" name="Oval 12"/>
            <p:cNvSpPr>
              <a:spLocks noChangeArrowheads="1"/>
            </p:cNvSpPr>
            <p:nvPr/>
          </p:nvSpPr>
          <p:spPr bwMode="invGray">
            <a:xfrm>
              <a:off x="555" y="1227"/>
              <a:ext cx="42" cy="4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4109" name="Oval 13"/>
            <p:cNvSpPr>
              <a:spLocks noChangeArrowheads="1"/>
            </p:cNvSpPr>
            <p:nvPr/>
          </p:nvSpPr>
          <p:spPr bwMode="invGray">
            <a:xfrm>
              <a:off x="555" y="1371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grpSp>
          <p:nvGrpSpPr>
            <p:cNvPr id="4110" name="Group 14"/>
            <p:cNvGrpSpPr>
              <a:grpSpLocks/>
            </p:cNvGrpSpPr>
            <p:nvPr/>
          </p:nvGrpSpPr>
          <p:grpSpPr bwMode="auto">
            <a:xfrm>
              <a:off x="2859" y="4202"/>
              <a:ext cx="2729" cy="41"/>
              <a:chOff x="2859" y="4202"/>
              <a:chExt cx="2729" cy="41"/>
            </a:xfrm>
          </p:grpSpPr>
          <p:sp>
            <p:nvSpPr>
              <p:cNvPr id="4111" name="Oval 15"/>
              <p:cNvSpPr>
                <a:spLocks noChangeArrowheads="1"/>
              </p:cNvSpPr>
              <p:nvPr/>
            </p:nvSpPr>
            <p:spPr bwMode="invGray">
              <a:xfrm>
                <a:off x="2859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invGray">
              <a:xfrm>
                <a:off x="3243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13" name="Oval 17"/>
              <p:cNvSpPr>
                <a:spLocks noChangeArrowheads="1"/>
              </p:cNvSpPr>
              <p:nvPr/>
            </p:nvSpPr>
            <p:spPr bwMode="invGray">
              <a:xfrm>
                <a:off x="3627" y="4202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14" name="Oval 18"/>
              <p:cNvSpPr>
                <a:spLocks noChangeArrowheads="1"/>
              </p:cNvSpPr>
              <p:nvPr/>
            </p:nvSpPr>
            <p:spPr bwMode="invGray">
              <a:xfrm>
                <a:off x="4011" y="4202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invGray">
              <a:xfrm>
                <a:off x="4395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invGray">
              <a:xfrm>
                <a:off x="4779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invGray">
              <a:xfrm>
                <a:off x="5163" y="4202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invGray">
              <a:xfrm>
                <a:off x="5547" y="4202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</p:grpSp>
        <p:sp>
          <p:nvSpPr>
            <p:cNvPr id="4119" name="Oval 23"/>
            <p:cNvSpPr>
              <a:spLocks noChangeArrowheads="1"/>
            </p:cNvSpPr>
            <p:nvPr/>
          </p:nvSpPr>
          <p:spPr bwMode="invGray">
            <a:xfrm>
              <a:off x="555" y="507"/>
              <a:ext cx="42" cy="4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grpSp>
          <p:nvGrpSpPr>
            <p:cNvPr id="4120" name="Group 24"/>
            <p:cNvGrpSpPr>
              <a:grpSpLocks/>
            </p:cNvGrpSpPr>
            <p:nvPr/>
          </p:nvGrpSpPr>
          <p:grpSpPr bwMode="auto">
            <a:xfrm>
              <a:off x="0" y="2327"/>
              <a:ext cx="1203" cy="1203"/>
              <a:chOff x="0" y="2327"/>
              <a:chExt cx="1203" cy="1203"/>
            </a:xfrm>
          </p:grpSpPr>
          <p:sp>
            <p:nvSpPr>
              <p:cNvPr id="4121" name="Freeform 25"/>
              <p:cNvSpPr>
                <a:spLocks/>
              </p:cNvSpPr>
              <p:nvPr/>
            </p:nvSpPr>
            <p:spPr bwMode="invGray">
              <a:xfrm>
                <a:off x="0" y="2394"/>
                <a:ext cx="443" cy="1033"/>
              </a:xfrm>
              <a:custGeom>
                <a:avLst/>
                <a:gdLst>
                  <a:gd name="T0" fmla="*/ 290 w 443"/>
                  <a:gd name="T1" fmla="*/ 1016 h 1033"/>
                  <a:gd name="T2" fmla="*/ 316 w 443"/>
                  <a:gd name="T3" fmla="*/ 974 h 1033"/>
                  <a:gd name="T4" fmla="*/ 354 w 443"/>
                  <a:gd name="T5" fmla="*/ 920 h 1033"/>
                  <a:gd name="T6" fmla="*/ 384 w 443"/>
                  <a:gd name="T7" fmla="*/ 884 h 1033"/>
                  <a:gd name="T8" fmla="*/ 381 w 443"/>
                  <a:gd name="T9" fmla="*/ 832 h 1033"/>
                  <a:gd name="T10" fmla="*/ 370 w 443"/>
                  <a:gd name="T11" fmla="*/ 794 h 1033"/>
                  <a:gd name="T12" fmla="*/ 361 w 443"/>
                  <a:gd name="T13" fmla="*/ 760 h 1033"/>
                  <a:gd name="T14" fmla="*/ 361 w 443"/>
                  <a:gd name="T15" fmla="*/ 734 h 1033"/>
                  <a:gd name="T16" fmla="*/ 359 w 443"/>
                  <a:gd name="T17" fmla="*/ 707 h 1033"/>
                  <a:gd name="T18" fmla="*/ 373 w 443"/>
                  <a:gd name="T19" fmla="*/ 691 h 1033"/>
                  <a:gd name="T20" fmla="*/ 391 w 443"/>
                  <a:gd name="T21" fmla="*/ 686 h 1033"/>
                  <a:gd name="T22" fmla="*/ 395 w 443"/>
                  <a:gd name="T23" fmla="*/ 680 h 1033"/>
                  <a:gd name="T24" fmla="*/ 390 w 443"/>
                  <a:gd name="T25" fmla="*/ 671 h 1033"/>
                  <a:gd name="T26" fmla="*/ 386 w 443"/>
                  <a:gd name="T27" fmla="*/ 660 h 1033"/>
                  <a:gd name="T28" fmla="*/ 437 w 443"/>
                  <a:gd name="T29" fmla="*/ 635 h 1033"/>
                  <a:gd name="T30" fmla="*/ 442 w 443"/>
                  <a:gd name="T31" fmla="*/ 619 h 1033"/>
                  <a:gd name="T32" fmla="*/ 438 w 443"/>
                  <a:gd name="T33" fmla="*/ 604 h 1033"/>
                  <a:gd name="T34" fmla="*/ 400 w 443"/>
                  <a:gd name="T35" fmla="*/ 543 h 1033"/>
                  <a:gd name="T36" fmla="*/ 384 w 443"/>
                  <a:gd name="T37" fmla="*/ 474 h 1033"/>
                  <a:gd name="T38" fmla="*/ 354 w 443"/>
                  <a:gd name="T39" fmla="*/ 455 h 1033"/>
                  <a:gd name="T40" fmla="*/ 326 w 443"/>
                  <a:gd name="T41" fmla="*/ 433 h 1033"/>
                  <a:gd name="T42" fmla="*/ 312 w 443"/>
                  <a:gd name="T43" fmla="*/ 411 h 1033"/>
                  <a:gd name="T44" fmla="*/ 307 w 443"/>
                  <a:gd name="T45" fmla="*/ 391 h 1033"/>
                  <a:gd name="T46" fmla="*/ 290 w 443"/>
                  <a:gd name="T47" fmla="*/ 339 h 1033"/>
                  <a:gd name="T48" fmla="*/ 308 w 443"/>
                  <a:gd name="T49" fmla="*/ 289 h 1033"/>
                  <a:gd name="T50" fmla="*/ 298 w 443"/>
                  <a:gd name="T51" fmla="*/ 278 h 1033"/>
                  <a:gd name="T52" fmla="*/ 280 w 443"/>
                  <a:gd name="T53" fmla="*/ 307 h 1033"/>
                  <a:gd name="T54" fmla="*/ 269 w 443"/>
                  <a:gd name="T55" fmla="*/ 283 h 1033"/>
                  <a:gd name="T56" fmla="*/ 272 w 443"/>
                  <a:gd name="T57" fmla="*/ 224 h 1033"/>
                  <a:gd name="T58" fmla="*/ 280 w 443"/>
                  <a:gd name="T59" fmla="*/ 177 h 1033"/>
                  <a:gd name="T60" fmla="*/ 280 w 443"/>
                  <a:gd name="T61" fmla="*/ 146 h 1033"/>
                  <a:gd name="T62" fmla="*/ 281 w 443"/>
                  <a:gd name="T63" fmla="*/ 123 h 1033"/>
                  <a:gd name="T64" fmla="*/ 290 w 443"/>
                  <a:gd name="T65" fmla="*/ 104 h 1033"/>
                  <a:gd name="T66" fmla="*/ 296 w 443"/>
                  <a:gd name="T67" fmla="*/ 97 h 1033"/>
                  <a:gd name="T68" fmla="*/ 298 w 443"/>
                  <a:gd name="T69" fmla="*/ 94 h 1033"/>
                  <a:gd name="T70" fmla="*/ 301 w 443"/>
                  <a:gd name="T71" fmla="*/ 92 h 1033"/>
                  <a:gd name="T72" fmla="*/ 307 w 443"/>
                  <a:gd name="T73" fmla="*/ 83 h 1033"/>
                  <a:gd name="T74" fmla="*/ 317 w 443"/>
                  <a:gd name="T75" fmla="*/ 79 h 1033"/>
                  <a:gd name="T76" fmla="*/ 328 w 443"/>
                  <a:gd name="T77" fmla="*/ 77 h 1033"/>
                  <a:gd name="T78" fmla="*/ 337 w 443"/>
                  <a:gd name="T79" fmla="*/ 74 h 1033"/>
                  <a:gd name="T80" fmla="*/ 345 w 443"/>
                  <a:gd name="T81" fmla="*/ 67 h 1033"/>
                  <a:gd name="T82" fmla="*/ 337 w 443"/>
                  <a:gd name="T83" fmla="*/ 50 h 1033"/>
                  <a:gd name="T84" fmla="*/ 337 w 443"/>
                  <a:gd name="T85" fmla="*/ 47 h 1033"/>
                  <a:gd name="T86" fmla="*/ 337 w 443"/>
                  <a:gd name="T87" fmla="*/ 43 h 1033"/>
                  <a:gd name="T88" fmla="*/ 337 w 443"/>
                  <a:gd name="T89" fmla="*/ 41 h 1033"/>
                  <a:gd name="T90" fmla="*/ 334 w 443"/>
                  <a:gd name="T91" fmla="*/ 38 h 1033"/>
                  <a:gd name="T92" fmla="*/ 321 w 443"/>
                  <a:gd name="T93" fmla="*/ 21 h 1033"/>
                  <a:gd name="T94" fmla="*/ 316 w 443"/>
                  <a:gd name="T95" fmla="*/ 0 h 1033"/>
                  <a:gd name="T96" fmla="*/ 188 w 443"/>
                  <a:gd name="T97" fmla="*/ 94 h 1033"/>
                  <a:gd name="T98" fmla="*/ 88 w 443"/>
                  <a:gd name="T99" fmla="*/ 218 h 1033"/>
                  <a:gd name="T100" fmla="*/ 21 w 443"/>
                  <a:gd name="T101" fmla="*/ 366 h 1033"/>
                  <a:gd name="T102" fmla="*/ 0 w 443"/>
                  <a:gd name="T103" fmla="*/ 530 h 1033"/>
                  <a:gd name="T104" fmla="*/ 20 w 443"/>
                  <a:gd name="T105" fmla="*/ 680 h 1033"/>
                  <a:gd name="T106" fmla="*/ 74 w 443"/>
                  <a:gd name="T107" fmla="*/ 819 h 1033"/>
                  <a:gd name="T108" fmla="*/ 160 w 443"/>
                  <a:gd name="T109" fmla="*/ 938 h 1033"/>
                  <a:gd name="T110" fmla="*/ 272 w 443"/>
                  <a:gd name="T111" fmla="*/ 103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3" h="1033">
                    <a:moveTo>
                      <a:pt x="272" y="1032"/>
                    </a:moveTo>
                    <a:lnTo>
                      <a:pt x="290" y="1016"/>
                    </a:lnTo>
                    <a:lnTo>
                      <a:pt x="301" y="992"/>
                    </a:lnTo>
                    <a:lnTo>
                      <a:pt x="316" y="974"/>
                    </a:lnTo>
                    <a:lnTo>
                      <a:pt x="328" y="955"/>
                    </a:lnTo>
                    <a:lnTo>
                      <a:pt x="354" y="920"/>
                    </a:lnTo>
                    <a:lnTo>
                      <a:pt x="373" y="904"/>
                    </a:lnTo>
                    <a:lnTo>
                      <a:pt x="384" y="884"/>
                    </a:lnTo>
                    <a:lnTo>
                      <a:pt x="390" y="848"/>
                    </a:lnTo>
                    <a:lnTo>
                      <a:pt x="381" y="832"/>
                    </a:lnTo>
                    <a:lnTo>
                      <a:pt x="375" y="812"/>
                    </a:lnTo>
                    <a:lnTo>
                      <a:pt x="370" y="794"/>
                    </a:lnTo>
                    <a:lnTo>
                      <a:pt x="361" y="774"/>
                    </a:lnTo>
                    <a:lnTo>
                      <a:pt x="361" y="760"/>
                    </a:lnTo>
                    <a:lnTo>
                      <a:pt x="361" y="747"/>
                    </a:lnTo>
                    <a:lnTo>
                      <a:pt x="361" y="734"/>
                    </a:lnTo>
                    <a:lnTo>
                      <a:pt x="359" y="722"/>
                    </a:lnTo>
                    <a:lnTo>
                      <a:pt x="359" y="707"/>
                    </a:lnTo>
                    <a:lnTo>
                      <a:pt x="364" y="698"/>
                    </a:lnTo>
                    <a:lnTo>
                      <a:pt x="373" y="691"/>
                    </a:lnTo>
                    <a:lnTo>
                      <a:pt x="390" y="686"/>
                    </a:lnTo>
                    <a:lnTo>
                      <a:pt x="391" y="686"/>
                    </a:lnTo>
                    <a:lnTo>
                      <a:pt x="395" y="682"/>
                    </a:lnTo>
                    <a:lnTo>
                      <a:pt x="395" y="680"/>
                    </a:lnTo>
                    <a:lnTo>
                      <a:pt x="395" y="677"/>
                    </a:lnTo>
                    <a:lnTo>
                      <a:pt x="390" y="671"/>
                    </a:lnTo>
                    <a:lnTo>
                      <a:pt x="386" y="666"/>
                    </a:lnTo>
                    <a:lnTo>
                      <a:pt x="386" y="660"/>
                    </a:lnTo>
                    <a:lnTo>
                      <a:pt x="395" y="655"/>
                    </a:lnTo>
                    <a:lnTo>
                      <a:pt x="437" y="635"/>
                    </a:lnTo>
                    <a:lnTo>
                      <a:pt x="442" y="626"/>
                    </a:lnTo>
                    <a:lnTo>
                      <a:pt x="442" y="619"/>
                    </a:lnTo>
                    <a:lnTo>
                      <a:pt x="442" y="613"/>
                    </a:lnTo>
                    <a:lnTo>
                      <a:pt x="438" y="604"/>
                    </a:lnTo>
                    <a:lnTo>
                      <a:pt x="417" y="577"/>
                    </a:lnTo>
                    <a:lnTo>
                      <a:pt x="400" y="543"/>
                    </a:lnTo>
                    <a:lnTo>
                      <a:pt x="391" y="511"/>
                    </a:lnTo>
                    <a:lnTo>
                      <a:pt x="384" y="474"/>
                    </a:lnTo>
                    <a:lnTo>
                      <a:pt x="368" y="465"/>
                    </a:lnTo>
                    <a:lnTo>
                      <a:pt x="354" y="455"/>
                    </a:lnTo>
                    <a:lnTo>
                      <a:pt x="339" y="444"/>
                    </a:lnTo>
                    <a:lnTo>
                      <a:pt x="326" y="433"/>
                    </a:lnTo>
                    <a:lnTo>
                      <a:pt x="317" y="422"/>
                    </a:lnTo>
                    <a:lnTo>
                      <a:pt x="312" y="411"/>
                    </a:lnTo>
                    <a:lnTo>
                      <a:pt x="308" y="402"/>
                    </a:lnTo>
                    <a:lnTo>
                      <a:pt x="307" y="391"/>
                    </a:lnTo>
                    <a:lnTo>
                      <a:pt x="285" y="363"/>
                    </a:lnTo>
                    <a:lnTo>
                      <a:pt x="290" y="339"/>
                    </a:lnTo>
                    <a:lnTo>
                      <a:pt x="301" y="314"/>
                    </a:lnTo>
                    <a:lnTo>
                      <a:pt x="308" y="289"/>
                    </a:lnTo>
                    <a:lnTo>
                      <a:pt x="308" y="267"/>
                    </a:lnTo>
                    <a:lnTo>
                      <a:pt x="298" y="278"/>
                    </a:lnTo>
                    <a:lnTo>
                      <a:pt x="287" y="294"/>
                    </a:lnTo>
                    <a:lnTo>
                      <a:pt x="280" y="307"/>
                    </a:lnTo>
                    <a:lnTo>
                      <a:pt x="272" y="314"/>
                    </a:lnTo>
                    <a:lnTo>
                      <a:pt x="269" y="283"/>
                    </a:lnTo>
                    <a:lnTo>
                      <a:pt x="271" y="254"/>
                    </a:lnTo>
                    <a:lnTo>
                      <a:pt x="272" y="224"/>
                    </a:lnTo>
                    <a:lnTo>
                      <a:pt x="272" y="195"/>
                    </a:lnTo>
                    <a:lnTo>
                      <a:pt x="280" y="177"/>
                    </a:lnTo>
                    <a:lnTo>
                      <a:pt x="280" y="164"/>
                    </a:lnTo>
                    <a:lnTo>
                      <a:pt x="280" y="146"/>
                    </a:lnTo>
                    <a:lnTo>
                      <a:pt x="281" y="133"/>
                    </a:lnTo>
                    <a:lnTo>
                      <a:pt x="281" y="123"/>
                    </a:lnTo>
                    <a:lnTo>
                      <a:pt x="285" y="113"/>
                    </a:lnTo>
                    <a:lnTo>
                      <a:pt x="290" y="104"/>
                    </a:lnTo>
                    <a:lnTo>
                      <a:pt x="296" y="97"/>
                    </a:lnTo>
                    <a:lnTo>
                      <a:pt x="296" y="97"/>
                    </a:lnTo>
                    <a:lnTo>
                      <a:pt x="298" y="94"/>
                    </a:lnTo>
                    <a:lnTo>
                      <a:pt x="298" y="94"/>
                    </a:lnTo>
                    <a:lnTo>
                      <a:pt x="298" y="94"/>
                    </a:lnTo>
                    <a:lnTo>
                      <a:pt x="301" y="92"/>
                    </a:lnTo>
                    <a:lnTo>
                      <a:pt x="303" y="86"/>
                    </a:lnTo>
                    <a:lnTo>
                      <a:pt x="307" y="83"/>
                    </a:lnTo>
                    <a:lnTo>
                      <a:pt x="308" y="83"/>
                    </a:lnTo>
                    <a:lnTo>
                      <a:pt x="317" y="79"/>
                    </a:lnTo>
                    <a:lnTo>
                      <a:pt x="323" y="77"/>
                    </a:lnTo>
                    <a:lnTo>
                      <a:pt x="328" y="77"/>
                    </a:lnTo>
                    <a:lnTo>
                      <a:pt x="334" y="74"/>
                    </a:lnTo>
                    <a:lnTo>
                      <a:pt x="337" y="74"/>
                    </a:lnTo>
                    <a:lnTo>
                      <a:pt x="339" y="72"/>
                    </a:lnTo>
                    <a:lnTo>
                      <a:pt x="345" y="67"/>
                    </a:lnTo>
                    <a:lnTo>
                      <a:pt x="345" y="63"/>
                    </a:lnTo>
                    <a:lnTo>
                      <a:pt x="337" y="50"/>
                    </a:lnTo>
                    <a:lnTo>
                      <a:pt x="337" y="50"/>
                    </a:lnTo>
                    <a:lnTo>
                      <a:pt x="337" y="47"/>
                    </a:lnTo>
                    <a:lnTo>
                      <a:pt x="337" y="47"/>
                    </a:lnTo>
                    <a:lnTo>
                      <a:pt x="337" y="43"/>
                    </a:lnTo>
                    <a:lnTo>
                      <a:pt x="337" y="43"/>
                    </a:lnTo>
                    <a:lnTo>
                      <a:pt x="337" y="41"/>
                    </a:lnTo>
                    <a:lnTo>
                      <a:pt x="334" y="41"/>
                    </a:lnTo>
                    <a:lnTo>
                      <a:pt x="334" y="38"/>
                    </a:lnTo>
                    <a:lnTo>
                      <a:pt x="328" y="30"/>
                    </a:lnTo>
                    <a:lnTo>
                      <a:pt x="321" y="21"/>
                    </a:lnTo>
                    <a:lnTo>
                      <a:pt x="317" y="11"/>
                    </a:lnTo>
                    <a:lnTo>
                      <a:pt x="316" y="0"/>
                    </a:lnTo>
                    <a:lnTo>
                      <a:pt x="249" y="41"/>
                    </a:lnTo>
                    <a:lnTo>
                      <a:pt x="188" y="94"/>
                    </a:lnTo>
                    <a:lnTo>
                      <a:pt x="133" y="151"/>
                    </a:lnTo>
                    <a:lnTo>
                      <a:pt x="88" y="218"/>
                    </a:lnTo>
                    <a:lnTo>
                      <a:pt x="50" y="289"/>
                    </a:lnTo>
                    <a:lnTo>
                      <a:pt x="21" y="366"/>
                    </a:lnTo>
                    <a:lnTo>
                      <a:pt x="5" y="446"/>
                    </a:lnTo>
                    <a:lnTo>
                      <a:pt x="0" y="530"/>
                    </a:lnTo>
                    <a:lnTo>
                      <a:pt x="5" y="608"/>
                    </a:lnTo>
                    <a:lnTo>
                      <a:pt x="20" y="680"/>
                    </a:lnTo>
                    <a:lnTo>
                      <a:pt x="45" y="751"/>
                    </a:lnTo>
                    <a:lnTo>
                      <a:pt x="74" y="819"/>
                    </a:lnTo>
                    <a:lnTo>
                      <a:pt x="114" y="879"/>
                    </a:lnTo>
                    <a:lnTo>
                      <a:pt x="160" y="938"/>
                    </a:lnTo>
                    <a:lnTo>
                      <a:pt x="215" y="987"/>
                    </a:lnTo>
                    <a:lnTo>
                      <a:pt x="272" y="1032"/>
                    </a:lnTo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invGray">
              <a:xfrm>
                <a:off x="379" y="2327"/>
                <a:ext cx="824" cy="1203"/>
              </a:xfrm>
              <a:custGeom>
                <a:avLst/>
                <a:gdLst>
                  <a:gd name="T0" fmla="*/ 796 w 824"/>
                  <a:gd name="T1" fmla="*/ 688 h 1203"/>
                  <a:gd name="T2" fmla="*/ 756 w 824"/>
                  <a:gd name="T3" fmla="*/ 641 h 1203"/>
                  <a:gd name="T4" fmla="*/ 812 w 824"/>
                  <a:gd name="T5" fmla="*/ 615 h 1203"/>
                  <a:gd name="T6" fmla="*/ 814 w 824"/>
                  <a:gd name="T7" fmla="*/ 502 h 1203"/>
                  <a:gd name="T8" fmla="*/ 705 w 824"/>
                  <a:gd name="T9" fmla="*/ 247 h 1203"/>
                  <a:gd name="T10" fmla="*/ 651 w 824"/>
                  <a:gd name="T11" fmla="*/ 262 h 1203"/>
                  <a:gd name="T12" fmla="*/ 574 w 824"/>
                  <a:gd name="T13" fmla="*/ 289 h 1203"/>
                  <a:gd name="T14" fmla="*/ 536 w 824"/>
                  <a:gd name="T15" fmla="*/ 258 h 1203"/>
                  <a:gd name="T16" fmla="*/ 563 w 824"/>
                  <a:gd name="T17" fmla="*/ 170 h 1203"/>
                  <a:gd name="T18" fmla="*/ 532 w 824"/>
                  <a:gd name="T19" fmla="*/ 81 h 1203"/>
                  <a:gd name="T20" fmla="*/ 455 w 824"/>
                  <a:gd name="T21" fmla="*/ 56 h 1203"/>
                  <a:gd name="T22" fmla="*/ 484 w 824"/>
                  <a:gd name="T23" fmla="*/ 150 h 1203"/>
                  <a:gd name="T24" fmla="*/ 465 w 824"/>
                  <a:gd name="T25" fmla="*/ 190 h 1203"/>
                  <a:gd name="T26" fmla="*/ 442 w 824"/>
                  <a:gd name="T27" fmla="*/ 200 h 1203"/>
                  <a:gd name="T28" fmla="*/ 419 w 824"/>
                  <a:gd name="T29" fmla="*/ 164 h 1203"/>
                  <a:gd name="T30" fmla="*/ 381 w 824"/>
                  <a:gd name="T31" fmla="*/ 108 h 1203"/>
                  <a:gd name="T32" fmla="*/ 406 w 824"/>
                  <a:gd name="T33" fmla="*/ 108 h 1203"/>
                  <a:gd name="T34" fmla="*/ 424 w 824"/>
                  <a:gd name="T35" fmla="*/ 72 h 1203"/>
                  <a:gd name="T36" fmla="*/ 325 w 824"/>
                  <a:gd name="T37" fmla="*/ 0 h 1203"/>
                  <a:gd name="T38" fmla="*/ 281 w 824"/>
                  <a:gd name="T39" fmla="*/ 27 h 1203"/>
                  <a:gd name="T40" fmla="*/ 240 w 824"/>
                  <a:gd name="T41" fmla="*/ 72 h 1203"/>
                  <a:gd name="T42" fmla="*/ 209 w 824"/>
                  <a:gd name="T43" fmla="*/ 114 h 1203"/>
                  <a:gd name="T44" fmla="*/ 209 w 824"/>
                  <a:gd name="T45" fmla="*/ 150 h 1203"/>
                  <a:gd name="T46" fmla="*/ 240 w 824"/>
                  <a:gd name="T47" fmla="*/ 164 h 1203"/>
                  <a:gd name="T48" fmla="*/ 209 w 824"/>
                  <a:gd name="T49" fmla="*/ 222 h 1203"/>
                  <a:gd name="T50" fmla="*/ 213 w 824"/>
                  <a:gd name="T51" fmla="*/ 242 h 1203"/>
                  <a:gd name="T52" fmla="*/ 267 w 824"/>
                  <a:gd name="T53" fmla="*/ 222 h 1203"/>
                  <a:gd name="T54" fmla="*/ 303 w 824"/>
                  <a:gd name="T55" fmla="*/ 170 h 1203"/>
                  <a:gd name="T56" fmla="*/ 354 w 824"/>
                  <a:gd name="T57" fmla="*/ 231 h 1203"/>
                  <a:gd name="T58" fmla="*/ 372 w 824"/>
                  <a:gd name="T59" fmla="*/ 291 h 1203"/>
                  <a:gd name="T60" fmla="*/ 348 w 824"/>
                  <a:gd name="T61" fmla="*/ 294 h 1203"/>
                  <a:gd name="T62" fmla="*/ 298 w 824"/>
                  <a:gd name="T63" fmla="*/ 309 h 1203"/>
                  <a:gd name="T64" fmla="*/ 323 w 824"/>
                  <a:gd name="T65" fmla="*/ 330 h 1203"/>
                  <a:gd name="T66" fmla="*/ 260 w 824"/>
                  <a:gd name="T67" fmla="*/ 339 h 1203"/>
                  <a:gd name="T68" fmla="*/ 189 w 824"/>
                  <a:gd name="T69" fmla="*/ 411 h 1203"/>
                  <a:gd name="T70" fmla="*/ 184 w 824"/>
                  <a:gd name="T71" fmla="*/ 469 h 1203"/>
                  <a:gd name="T72" fmla="*/ 148 w 824"/>
                  <a:gd name="T73" fmla="*/ 435 h 1203"/>
                  <a:gd name="T74" fmla="*/ 83 w 824"/>
                  <a:gd name="T75" fmla="*/ 402 h 1203"/>
                  <a:gd name="T76" fmla="*/ 0 w 824"/>
                  <a:gd name="T77" fmla="*/ 455 h 1203"/>
                  <a:gd name="T78" fmla="*/ 54 w 824"/>
                  <a:gd name="T79" fmla="*/ 496 h 1203"/>
                  <a:gd name="T80" fmla="*/ 74 w 824"/>
                  <a:gd name="T81" fmla="*/ 485 h 1203"/>
                  <a:gd name="T82" fmla="*/ 54 w 824"/>
                  <a:gd name="T83" fmla="*/ 608 h 1203"/>
                  <a:gd name="T84" fmla="*/ 132 w 824"/>
                  <a:gd name="T85" fmla="*/ 641 h 1203"/>
                  <a:gd name="T86" fmla="*/ 195 w 824"/>
                  <a:gd name="T87" fmla="*/ 661 h 1203"/>
                  <a:gd name="T88" fmla="*/ 249 w 824"/>
                  <a:gd name="T89" fmla="*/ 744 h 1203"/>
                  <a:gd name="T90" fmla="*/ 334 w 824"/>
                  <a:gd name="T91" fmla="*/ 886 h 1203"/>
                  <a:gd name="T92" fmla="*/ 391 w 824"/>
                  <a:gd name="T93" fmla="*/ 1007 h 1203"/>
                  <a:gd name="T94" fmla="*/ 292 w 824"/>
                  <a:gd name="T95" fmla="*/ 1052 h 1203"/>
                  <a:gd name="T96" fmla="*/ 182 w 824"/>
                  <a:gd name="T97" fmla="*/ 1105 h 1203"/>
                  <a:gd name="T98" fmla="*/ 68 w 824"/>
                  <a:gd name="T99" fmla="*/ 1180 h 1203"/>
                  <a:gd name="T100" fmla="*/ 200 w 824"/>
                  <a:gd name="T101" fmla="*/ 1202 h 1203"/>
                  <a:gd name="T102" fmla="*/ 417 w 824"/>
                  <a:gd name="T103" fmla="*/ 1168 h 1203"/>
                  <a:gd name="T104" fmla="*/ 613 w 824"/>
                  <a:gd name="T105" fmla="*/ 1052 h 1203"/>
                  <a:gd name="T106" fmla="*/ 610 w 824"/>
                  <a:gd name="T107" fmla="*/ 929 h 1203"/>
                  <a:gd name="T108" fmla="*/ 543 w 824"/>
                  <a:gd name="T109" fmla="*/ 888 h 1203"/>
                  <a:gd name="T110" fmla="*/ 567 w 824"/>
                  <a:gd name="T111" fmla="*/ 791 h 1203"/>
                  <a:gd name="T112" fmla="*/ 655 w 824"/>
                  <a:gd name="T113" fmla="*/ 738 h 1203"/>
                  <a:gd name="T114" fmla="*/ 725 w 824"/>
                  <a:gd name="T115" fmla="*/ 713 h 1203"/>
                  <a:gd name="T116" fmla="*/ 792 w 824"/>
                  <a:gd name="T117" fmla="*/ 729 h 1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24" h="1203">
                    <a:moveTo>
                      <a:pt x="803" y="736"/>
                    </a:moveTo>
                    <a:lnTo>
                      <a:pt x="807" y="724"/>
                    </a:lnTo>
                    <a:lnTo>
                      <a:pt x="808" y="713"/>
                    </a:lnTo>
                    <a:lnTo>
                      <a:pt x="812" y="702"/>
                    </a:lnTo>
                    <a:lnTo>
                      <a:pt x="814" y="691"/>
                    </a:lnTo>
                    <a:lnTo>
                      <a:pt x="803" y="691"/>
                    </a:lnTo>
                    <a:lnTo>
                      <a:pt x="796" y="688"/>
                    </a:lnTo>
                    <a:lnTo>
                      <a:pt x="783" y="686"/>
                    </a:lnTo>
                    <a:lnTo>
                      <a:pt x="776" y="680"/>
                    </a:lnTo>
                    <a:lnTo>
                      <a:pt x="770" y="675"/>
                    </a:lnTo>
                    <a:lnTo>
                      <a:pt x="767" y="666"/>
                    </a:lnTo>
                    <a:lnTo>
                      <a:pt x="761" y="661"/>
                    </a:lnTo>
                    <a:lnTo>
                      <a:pt x="760" y="655"/>
                    </a:lnTo>
                    <a:lnTo>
                      <a:pt x="756" y="641"/>
                    </a:lnTo>
                    <a:lnTo>
                      <a:pt x="756" y="624"/>
                    </a:lnTo>
                    <a:lnTo>
                      <a:pt x="760" y="610"/>
                    </a:lnTo>
                    <a:lnTo>
                      <a:pt x="767" y="599"/>
                    </a:lnTo>
                    <a:lnTo>
                      <a:pt x="781" y="597"/>
                    </a:lnTo>
                    <a:lnTo>
                      <a:pt x="792" y="599"/>
                    </a:lnTo>
                    <a:lnTo>
                      <a:pt x="803" y="608"/>
                    </a:lnTo>
                    <a:lnTo>
                      <a:pt x="812" y="615"/>
                    </a:lnTo>
                    <a:lnTo>
                      <a:pt x="819" y="628"/>
                    </a:lnTo>
                    <a:lnTo>
                      <a:pt x="823" y="619"/>
                    </a:lnTo>
                    <a:lnTo>
                      <a:pt x="823" y="610"/>
                    </a:lnTo>
                    <a:lnTo>
                      <a:pt x="823" y="605"/>
                    </a:lnTo>
                    <a:lnTo>
                      <a:pt x="823" y="597"/>
                    </a:lnTo>
                    <a:lnTo>
                      <a:pt x="819" y="549"/>
                    </a:lnTo>
                    <a:lnTo>
                      <a:pt x="814" y="502"/>
                    </a:lnTo>
                    <a:lnTo>
                      <a:pt x="807" y="455"/>
                    </a:lnTo>
                    <a:lnTo>
                      <a:pt x="792" y="411"/>
                    </a:lnTo>
                    <a:lnTo>
                      <a:pt x="776" y="366"/>
                    </a:lnTo>
                    <a:lnTo>
                      <a:pt x="756" y="325"/>
                    </a:lnTo>
                    <a:lnTo>
                      <a:pt x="734" y="285"/>
                    </a:lnTo>
                    <a:lnTo>
                      <a:pt x="709" y="247"/>
                    </a:lnTo>
                    <a:lnTo>
                      <a:pt x="705" y="247"/>
                    </a:lnTo>
                    <a:lnTo>
                      <a:pt x="702" y="244"/>
                    </a:lnTo>
                    <a:lnTo>
                      <a:pt x="698" y="244"/>
                    </a:lnTo>
                    <a:lnTo>
                      <a:pt x="693" y="242"/>
                    </a:lnTo>
                    <a:lnTo>
                      <a:pt x="677" y="253"/>
                    </a:lnTo>
                    <a:lnTo>
                      <a:pt x="668" y="254"/>
                    </a:lnTo>
                    <a:lnTo>
                      <a:pt x="660" y="258"/>
                    </a:lnTo>
                    <a:lnTo>
                      <a:pt x="651" y="262"/>
                    </a:lnTo>
                    <a:lnTo>
                      <a:pt x="642" y="264"/>
                    </a:lnTo>
                    <a:lnTo>
                      <a:pt x="631" y="267"/>
                    </a:lnTo>
                    <a:lnTo>
                      <a:pt x="619" y="273"/>
                    </a:lnTo>
                    <a:lnTo>
                      <a:pt x="606" y="278"/>
                    </a:lnTo>
                    <a:lnTo>
                      <a:pt x="594" y="283"/>
                    </a:lnTo>
                    <a:lnTo>
                      <a:pt x="583" y="285"/>
                    </a:lnTo>
                    <a:lnTo>
                      <a:pt x="574" y="289"/>
                    </a:lnTo>
                    <a:lnTo>
                      <a:pt x="567" y="291"/>
                    </a:lnTo>
                    <a:lnTo>
                      <a:pt x="557" y="289"/>
                    </a:lnTo>
                    <a:lnTo>
                      <a:pt x="554" y="285"/>
                    </a:lnTo>
                    <a:lnTo>
                      <a:pt x="548" y="280"/>
                    </a:lnTo>
                    <a:lnTo>
                      <a:pt x="547" y="278"/>
                    </a:lnTo>
                    <a:lnTo>
                      <a:pt x="543" y="273"/>
                    </a:lnTo>
                    <a:lnTo>
                      <a:pt x="536" y="258"/>
                    </a:lnTo>
                    <a:lnTo>
                      <a:pt x="532" y="244"/>
                    </a:lnTo>
                    <a:lnTo>
                      <a:pt x="532" y="231"/>
                    </a:lnTo>
                    <a:lnTo>
                      <a:pt x="530" y="217"/>
                    </a:lnTo>
                    <a:lnTo>
                      <a:pt x="532" y="202"/>
                    </a:lnTo>
                    <a:lnTo>
                      <a:pt x="541" y="190"/>
                    </a:lnTo>
                    <a:lnTo>
                      <a:pt x="552" y="177"/>
                    </a:lnTo>
                    <a:lnTo>
                      <a:pt x="563" y="170"/>
                    </a:lnTo>
                    <a:lnTo>
                      <a:pt x="574" y="159"/>
                    </a:lnTo>
                    <a:lnTo>
                      <a:pt x="583" y="146"/>
                    </a:lnTo>
                    <a:lnTo>
                      <a:pt x="588" y="134"/>
                    </a:lnTo>
                    <a:lnTo>
                      <a:pt x="588" y="119"/>
                    </a:lnTo>
                    <a:lnTo>
                      <a:pt x="568" y="105"/>
                    </a:lnTo>
                    <a:lnTo>
                      <a:pt x="552" y="92"/>
                    </a:lnTo>
                    <a:lnTo>
                      <a:pt x="532" y="81"/>
                    </a:lnTo>
                    <a:lnTo>
                      <a:pt x="512" y="70"/>
                    </a:lnTo>
                    <a:lnTo>
                      <a:pt x="491" y="58"/>
                    </a:lnTo>
                    <a:lnTo>
                      <a:pt x="471" y="47"/>
                    </a:lnTo>
                    <a:lnTo>
                      <a:pt x="449" y="38"/>
                    </a:lnTo>
                    <a:lnTo>
                      <a:pt x="428" y="31"/>
                    </a:lnTo>
                    <a:lnTo>
                      <a:pt x="442" y="45"/>
                    </a:lnTo>
                    <a:lnTo>
                      <a:pt x="455" y="56"/>
                    </a:lnTo>
                    <a:lnTo>
                      <a:pt x="465" y="63"/>
                    </a:lnTo>
                    <a:lnTo>
                      <a:pt x="484" y="74"/>
                    </a:lnTo>
                    <a:lnTo>
                      <a:pt x="485" y="88"/>
                    </a:lnTo>
                    <a:lnTo>
                      <a:pt x="484" y="105"/>
                    </a:lnTo>
                    <a:lnTo>
                      <a:pt x="478" y="123"/>
                    </a:lnTo>
                    <a:lnTo>
                      <a:pt x="478" y="135"/>
                    </a:lnTo>
                    <a:lnTo>
                      <a:pt x="484" y="150"/>
                    </a:lnTo>
                    <a:lnTo>
                      <a:pt x="484" y="155"/>
                    </a:lnTo>
                    <a:lnTo>
                      <a:pt x="480" y="161"/>
                    </a:lnTo>
                    <a:lnTo>
                      <a:pt x="474" y="166"/>
                    </a:lnTo>
                    <a:lnTo>
                      <a:pt x="469" y="170"/>
                    </a:lnTo>
                    <a:lnTo>
                      <a:pt x="465" y="175"/>
                    </a:lnTo>
                    <a:lnTo>
                      <a:pt x="465" y="180"/>
                    </a:lnTo>
                    <a:lnTo>
                      <a:pt x="465" y="190"/>
                    </a:lnTo>
                    <a:lnTo>
                      <a:pt x="464" y="195"/>
                    </a:lnTo>
                    <a:lnTo>
                      <a:pt x="460" y="197"/>
                    </a:lnTo>
                    <a:lnTo>
                      <a:pt x="458" y="200"/>
                    </a:lnTo>
                    <a:lnTo>
                      <a:pt x="455" y="200"/>
                    </a:lnTo>
                    <a:lnTo>
                      <a:pt x="453" y="200"/>
                    </a:lnTo>
                    <a:lnTo>
                      <a:pt x="447" y="197"/>
                    </a:lnTo>
                    <a:lnTo>
                      <a:pt x="442" y="200"/>
                    </a:lnTo>
                    <a:lnTo>
                      <a:pt x="433" y="202"/>
                    </a:lnTo>
                    <a:lnTo>
                      <a:pt x="428" y="202"/>
                    </a:lnTo>
                    <a:lnTo>
                      <a:pt x="424" y="200"/>
                    </a:lnTo>
                    <a:lnTo>
                      <a:pt x="424" y="197"/>
                    </a:lnTo>
                    <a:lnTo>
                      <a:pt x="424" y="197"/>
                    </a:lnTo>
                    <a:lnTo>
                      <a:pt x="422" y="195"/>
                    </a:lnTo>
                    <a:lnTo>
                      <a:pt x="419" y="164"/>
                    </a:lnTo>
                    <a:lnTo>
                      <a:pt x="411" y="159"/>
                    </a:lnTo>
                    <a:lnTo>
                      <a:pt x="406" y="150"/>
                    </a:lnTo>
                    <a:lnTo>
                      <a:pt x="397" y="141"/>
                    </a:lnTo>
                    <a:lnTo>
                      <a:pt x="390" y="134"/>
                    </a:lnTo>
                    <a:lnTo>
                      <a:pt x="386" y="125"/>
                    </a:lnTo>
                    <a:lnTo>
                      <a:pt x="384" y="117"/>
                    </a:lnTo>
                    <a:lnTo>
                      <a:pt x="381" y="108"/>
                    </a:lnTo>
                    <a:lnTo>
                      <a:pt x="384" y="103"/>
                    </a:lnTo>
                    <a:lnTo>
                      <a:pt x="386" y="99"/>
                    </a:lnTo>
                    <a:lnTo>
                      <a:pt x="390" y="99"/>
                    </a:lnTo>
                    <a:lnTo>
                      <a:pt x="390" y="97"/>
                    </a:lnTo>
                    <a:lnTo>
                      <a:pt x="391" y="97"/>
                    </a:lnTo>
                    <a:lnTo>
                      <a:pt x="397" y="103"/>
                    </a:lnTo>
                    <a:lnTo>
                      <a:pt x="406" y="108"/>
                    </a:lnTo>
                    <a:lnTo>
                      <a:pt x="413" y="110"/>
                    </a:lnTo>
                    <a:lnTo>
                      <a:pt x="422" y="110"/>
                    </a:lnTo>
                    <a:lnTo>
                      <a:pt x="424" y="110"/>
                    </a:lnTo>
                    <a:lnTo>
                      <a:pt x="424" y="108"/>
                    </a:lnTo>
                    <a:lnTo>
                      <a:pt x="424" y="108"/>
                    </a:lnTo>
                    <a:lnTo>
                      <a:pt x="424" y="108"/>
                    </a:lnTo>
                    <a:lnTo>
                      <a:pt x="424" y="72"/>
                    </a:lnTo>
                    <a:lnTo>
                      <a:pt x="411" y="56"/>
                    </a:lnTo>
                    <a:lnTo>
                      <a:pt x="395" y="42"/>
                    </a:lnTo>
                    <a:lnTo>
                      <a:pt x="377" y="27"/>
                    </a:lnTo>
                    <a:lnTo>
                      <a:pt x="364" y="9"/>
                    </a:lnTo>
                    <a:lnTo>
                      <a:pt x="350" y="5"/>
                    </a:lnTo>
                    <a:lnTo>
                      <a:pt x="339" y="2"/>
                    </a:lnTo>
                    <a:lnTo>
                      <a:pt x="325" y="0"/>
                    </a:lnTo>
                    <a:lnTo>
                      <a:pt x="312" y="0"/>
                    </a:lnTo>
                    <a:lnTo>
                      <a:pt x="308" y="0"/>
                    </a:lnTo>
                    <a:lnTo>
                      <a:pt x="308" y="2"/>
                    </a:lnTo>
                    <a:lnTo>
                      <a:pt x="308" y="5"/>
                    </a:lnTo>
                    <a:lnTo>
                      <a:pt x="307" y="9"/>
                    </a:lnTo>
                    <a:lnTo>
                      <a:pt x="289" y="14"/>
                    </a:lnTo>
                    <a:lnTo>
                      <a:pt x="281" y="27"/>
                    </a:lnTo>
                    <a:lnTo>
                      <a:pt x="276" y="42"/>
                    </a:lnTo>
                    <a:lnTo>
                      <a:pt x="265" y="56"/>
                    </a:lnTo>
                    <a:lnTo>
                      <a:pt x="260" y="56"/>
                    </a:lnTo>
                    <a:lnTo>
                      <a:pt x="256" y="56"/>
                    </a:lnTo>
                    <a:lnTo>
                      <a:pt x="251" y="56"/>
                    </a:lnTo>
                    <a:lnTo>
                      <a:pt x="249" y="58"/>
                    </a:lnTo>
                    <a:lnTo>
                      <a:pt x="240" y="72"/>
                    </a:lnTo>
                    <a:lnTo>
                      <a:pt x="231" y="87"/>
                    </a:lnTo>
                    <a:lnTo>
                      <a:pt x="224" y="99"/>
                    </a:lnTo>
                    <a:lnTo>
                      <a:pt x="213" y="110"/>
                    </a:lnTo>
                    <a:lnTo>
                      <a:pt x="209" y="110"/>
                    </a:lnTo>
                    <a:lnTo>
                      <a:pt x="209" y="110"/>
                    </a:lnTo>
                    <a:lnTo>
                      <a:pt x="209" y="110"/>
                    </a:lnTo>
                    <a:lnTo>
                      <a:pt x="209" y="114"/>
                    </a:lnTo>
                    <a:lnTo>
                      <a:pt x="184" y="139"/>
                    </a:lnTo>
                    <a:lnTo>
                      <a:pt x="184" y="139"/>
                    </a:lnTo>
                    <a:lnTo>
                      <a:pt x="184" y="139"/>
                    </a:lnTo>
                    <a:lnTo>
                      <a:pt x="184" y="139"/>
                    </a:lnTo>
                    <a:lnTo>
                      <a:pt x="184" y="141"/>
                    </a:lnTo>
                    <a:lnTo>
                      <a:pt x="195" y="146"/>
                    </a:lnTo>
                    <a:lnTo>
                      <a:pt x="209" y="150"/>
                    </a:lnTo>
                    <a:lnTo>
                      <a:pt x="224" y="153"/>
                    </a:lnTo>
                    <a:lnTo>
                      <a:pt x="234" y="153"/>
                    </a:lnTo>
                    <a:lnTo>
                      <a:pt x="236" y="155"/>
                    </a:lnTo>
                    <a:lnTo>
                      <a:pt x="240" y="155"/>
                    </a:lnTo>
                    <a:lnTo>
                      <a:pt x="240" y="159"/>
                    </a:lnTo>
                    <a:lnTo>
                      <a:pt x="242" y="161"/>
                    </a:lnTo>
                    <a:lnTo>
                      <a:pt x="240" y="164"/>
                    </a:lnTo>
                    <a:lnTo>
                      <a:pt x="234" y="166"/>
                    </a:lnTo>
                    <a:lnTo>
                      <a:pt x="231" y="170"/>
                    </a:lnTo>
                    <a:lnTo>
                      <a:pt x="225" y="171"/>
                    </a:lnTo>
                    <a:lnTo>
                      <a:pt x="220" y="180"/>
                    </a:lnTo>
                    <a:lnTo>
                      <a:pt x="215" y="195"/>
                    </a:lnTo>
                    <a:lnTo>
                      <a:pt x="209" y="208"/>
                    </a:lnTo>
                    <a:lnTo>
                      <a:pt x="209" y="222"/>
                    </a:lnTo>
                    <a:lnTo>
                      <a:pt x="213" y="227"/>
                    </a:lnTo>
                    <a:lnTo>
                      <a:pt x="215" y="227"/>
                    </a:lnTo>
                    <a:lnTo>
                      <a:pt x="213" y="231"/>
                    </a:lnTo>
                    <a:lnTo>
                      <a:pt x="209" y="238"/>
                    </a:lnTo>
                    <a:lnTo>
                      <a:pt x="209" y="238"/>
                    </a:lnTo>
                    <a:lnTo>
                      <a:pt x="213" y="242"/>
                    </a:lnTo>
                    <a:lnTo>
                      <a:pt x="213" y="242"/>
                    </a:lnTo>
                    <a:lnTo>
                      <a:pt x="215" y="244"/>
                    </a:lnTo>
                    <a:lnTo>
                      <a:pt x="231" y="233"/>
                    </a:lnTo>
                    <a:lnTo>
                      <a:pt x="260" y="231"/>
                    </a:lnTo>
                    <a:lnTo>
                      <a:pt x="260" y="227"/>
                    </a:lnTo>
                    <a:lnTo>
                      <a:pt x="262" y="226"/>
                    </a:lnTo>
                    <a:lnTo>
                      <a:pt x="265" y="226"/>
                    </a:lnTo>
                    <a:lnTo>
                      <a:pt x="267" y="222"/>
                    </a:lnTo>
                    <a:lnTo>
                      <a:pt x="267" y="200"/>
                    </a:lnTo>
                    <a:lnTo>
                      <a:pt x="289" y="155"/>
                    </a:lnTo>
                    <a:lnTo>
                      <a:pt x="289" y="155"/>
                    </a:lnTo>
                    <a:lnTo>
                      <a:pt x="292" y="155"/>
                    </a:lnTo>
                    <a:lnTo>
                      <a:pt x="292" y="155"/>
                    </a:lnTo>
                    <a:lnTo>
                      <a:pt x="292" y="155"/>
                    </a:lnTo>
                    <a:lnTo>
                      <a:pt x="303" y="170"/>
                    </a:lnTo>
                    <a:lnTo>
                      <a:pt x="312" y="180"/>
                    </a:lnTo>
                    <a:lnTo>
                      <a:pt x="323" y="195"/>
                    </a:lnTo>
                    <a:lnTo>
                      <a:pt x="336" y="206"/>
                    </a:lnTo>
                    <a:lnTo>
                      <a:pt x="343" y="211"/>
                    </a:lnTo>
                    <a:lnTo>
                      <a:pt x="345" y="217"/>
                    </a:lnTo>
                    <a:lnTo>
                      <a:pt x="350" y="226"/>
                    </a:lnTo>
                    <a:lnTo>
                      <a:pt x="354" y="231"/>
                    </a:lnTo>
                    <a:lnTo>
                      <a:pt x="354" y="244"/>
                    </a:lnTo>
                    <a:lnTo>
                      <a:pt x="354" y="258"/>
                    </a:lnTo>
                    <a:lnTo>
                      <a:pt x="359" y="273"/>
                    </a:lnTo>
                    <a:lnTo>
                      <a:pt x="364" y="283"/>
                    </a:lnTo>
                    <a:lnTo>
                      <a:pt x="366" y="285"/>
                    </a:lnTo>
                    <a:lnTo>
                      <a:pt x="370" y="289"/>
                    </a:lnTo>
                    <a:lnTo>
                      <a:pt x="372" y="291"/>
                    </a:lnTo>
                    <a:lnTo>
                      <a:pt x="375" y="294"/>
                    </a:lnTo>
                    <a:lnTo>
                      <a:pt x="375" y="298"/>
                    </a:lnTo>
                    <a:lnTo>
                      <a:pt x="372" y="300"/>
                    </a:lnTo>
                    <a:lnTo>
                      <a:pt x="372" y="305"/>
                    </a:lnTo>
                    <a:lnTo>
                      <a:pt x="370" y="309"/>
                    </a:lnTo>
                    <a:lnTo>
                      <a:pt x="359" y="305"/>
                    </a:lnTo>
                    <a:lnTo>
                      <a:pt x="348" y="294"/>
                    </a:lnTo>
                    <a:lnTo>
                      <a:pt x="336" y="285"/>
                    </a:lnTo>
                    <a:lnTo>
                      <a:pt x="323" y="283"/>
                    </a:lnTo>
                    <a:lnTo>
                      <a:pt x="314" y="289"/>
                    </a:lnTo>
                    <a:lnTo>
                      <a:pt x="308" y="294"/>
                    </a:lnTo>
                    <a:lnTo>
                      <a:pt x="299" y="300"/>
                    </a:lnTo>
                    <a:lnTo>
                      <a:pt x="296" y="305"/>
                    </a:lnTo>
                    <a:lnTo>
                      <a:pt x="298" y="309"/>
                    </a:lnTo>
                    <a:lnTo>
                      <a:pt x="299" y="310"/>
                    </a:lnTo>
                    <a:lnTo>
                      <a:pt x="299" y="314"/>
                    </a:lnTo>
                    <a:lnTo>
                      <a:pt x="303" y="314"/>
                    </a:lnTo>
                    <a:lnTo>
                      <a:pt x="312" y="314"/>
                    </a:lnTo>
                    <a:lnTo>
                      <a:pt x="317" y="316"/>
                    </a:lnTo>
                    <a:lnTo>
                      <a:pt x="319" y="321"/>
                    </a:lnTo>
                    <a:lnTo>
                      <a:pt x="323" y="330"/>
                    </a:lnTo>
                    <a:lnTo>
                      <a:pt x="323" y="330"/>
                    </a:lnTo>
                    <a:lnTo>
                      <a:pt x="319" y="334"/>
                    </a:lnTo>
                    <a:lnTo>
                      <a:pt x="317" y="339"/>
                    </a:lnTo>
                    <a:lnTo>
                      <a:pt x="317" y="339"/>
                    </a:lnTo>
                    <a:lnTo>
                      <a:pt x="260" y="327"/>
                    </a:lnTo>
                    <a:lnTo>
                      <a:pt x="260" y="334"/>
                    </a:lnTo>
                    <a:lnTo>
                      <a:pt x="260" y="339"/>
                    </a:lnTo>
                    <a:lnTo>
                      <a:pt x="260" y="345"/>
                    </a:lnTo>
                    <a:lnTo>
                      <a:pt x="256" y="347"/>
                    </a:lnTo>
                    <a:lnTo>
                      <a:pt x="251" y="356"/>
                    </a:lnTo>
                    <a:lnTo>
                      <a:pt x="249" y="357"/>
                    </a:lnTo>
                    <a:lnTo>
                      <a:pt x="242" y="366"/>
                    </a:lnTo>
                    <a:lnTo>
                      <a:pt x="225" y="393"/>
                    </a:lnTo>
                    <a:lnTo>
                      <a:pt x="189" y="411"/>
                    </a:lnTo>
                    <a:lnTo>
                      <a:pt x="188" y="413"/>
                    </a:lnTo>
                    <a:lnTo>
                      <a:pt x="184" y="419"/>
                    </a:lnTo>
                    <a:lnTo>
                      <a:pt x="184" y="424"/>
                    </a:lnTo>
                    <a:lnTo>
                      <a:pt x="184" y="430"/>
                    </a:lnTo>
                    <a:lnTo>
                      <a:pt x="184" y="439"/>
                    </a:lnTo>
                    <a:lnTo>
                      <a:pt x="184" y="453"/>
                    </a:lnTo>
                    <a:lnTo>
                      <a:pt x="184" y="469"/>
                    </a:lnTo>
                    <a:lnTo>
                      <a:pt x="184" y="478"/>
                    </a:lnTo>
                    <a:lnTo>
                      <a:pt x="173" y="478"/>
                    </a:lnTo>
                    <a:lnTo>
                      <a:pt x="164" y="475"/>
                    </a:lnTo>
                    <a:lnTo>
                      <a:pt x="157" y="469"/>
                    </a:lnTo>
                    <a:lnTo>
                      <a:pt x="151" y="464"/>
                    </a:lnTo>
                    <a:lnTo>
                      <a:pt x="151" y="449"/>
                    </a:lnTo>
                    <a:lnTo>
                      <a:pt x="148" y="435"/>
                    </a:lnTo>
                    <a:lnTo>
                      <a:pt x="141" y="424"/>
                    </a:lnTo>
                    <a:lnTo>
                      <a:pt x="130" y="413"/>
                    </a:lnTo>
                    <a:lnTo>
                      <a:pt x="117" y="417"/>
                    </a:lnTo>
                    <a:lnTo>
                      <a:pt x="110" y="417"/>
                    </a:lnTo>
                    <a:lnTo>
                      <a:pt x="101" y="413"/>
                    </a:lnTo>
                    <a:lnTo>
                      <a:pt x="94" y="408"/>
                    </a:lnTo>
                    <a:lnTo>
                      <a:pt x="83" y="402"/>
                    </a:lnTo>
                    <a:lnTo>
                      <a:pt x="72" y="397"/>
                    </a:lnTo>
                    <a:lnTo>
                      <a:pt x="59" y="393"/>
                    </a:lnTo>
                    <a:lnTo>
                      <a:pt x="49" y="392"/>
                    </a:lnTo>
                    <a:lnTo>
                      <a:pt x="38" y="402"/>
                    </a:lnTo>
                    <a:lnTo>
                      <a:pt x="21" y="424"/>
                    </a:lnTo>
                    <a:lnTo>
                      <a:pt x="5" y="448"/>
                    </a:lnTo>
                    <a:lnTo>
                      <a:pt x="0" y="455"/>
                    </a:lnTo>
                    <a:lnTo>
                      <a:pt x="21" y="475"/>
                    </a:lnTo>
                    <a:lnTo>
                      <a:pt x="25" y="516"/>
                    </a:lnTo>
                    <a:lnTo>
                      <a:pt x="29" y="516"/>
                    </a:lnTo>
                    <a:lnTo>
                      <a:pt x="38" y="513"/>
                    </a:lnTo>
                    <a:lnTo>
                      <a:pt x="43" y="511"/>
                    </a:lnTo>
                    <a:lnTo>
                      <a:pt x="49" y="505"/>
                    </a:lnTo>
                    <a:lnTo>
                      <a:pt x="54" y="496"/>
                    </a:lnTo>
                    <a:lnTo>
                      <a:pt x="58" y="491"/>
                    </a:lnTo>
                    <a:lnTo>
                      <a:pt x="63" y="485"/>
                    </a:lnTo>
                    <a:lnTo>
                      <a:pt x="72" y="480"/>
                    </a:lnTo>
                    <a:lnTo>
                      <a:pt x="74" y="480"/>
                    </a:lnTo>
                    <a:lnTo>
                      <a:pt x="74" y="484"/>
                    </a:lnTo>
                    <a:lnTo>
                      <a:pt x="74" y="484"/>
                    </a:lnTo>
                    <a:lnTo>
                      <a:pt x="74" y="485"/>
                    </a:lnTo>
                    <a:lnTo>
                      <a:pt x="63" y="538"/>
                    </a:lnTo>
                    <a:lnTo>
                      <a:pt x="79" y="556"/>
                    </a:lnTo>
                    <a:lnTo>
                      <a:pt x="77" y="567"/>
                    </a:lnTo>
                    <a:lnTo>
                      <a:pt x="68" y="574"/>
                    </a:lnTo>
                    <a:lnTo>
                      <a:pt x="59" y="583"/>
                    </a:lnTo>
                    <a:lnTo>
                      <a:pt x="54" y="597"/>
                    </a:lnTo>
                    <a:lnTo>
                      <a:pt x="54" y="608"/>
                    </a:lnTo>
                    <a:lnTo>
                      <a:pt x="63" y="619"/>
                    </a:lnTo>
                    <a:lnTo>
                      <a:pt x="74" y="630"/>
                    </a:lnTo>
                    <a:lnTo>
                      <a:pt x="88" y="641"/>
                    </a:lnTo>
                    <a:lnTo>
                      <a:pt x="101" y="646"/>
                    </a:lnTo>
                    <a:lnTo>
                      <a:pt x="114" y="646"/>
                    </a:lnTo>
                    <a:lnTo>
                      <a:pt x="124" y="644"/>
                    </a:lnTo>
                    <a:lnTo>
                      <a:pt x="132" y="641"/>
                    </a:lnTo>
                    <a:lnTo>
                      <a:pt x="141" y="635"/>
                    </a:lnTo>
                    <a:lnTo>
                      <a:pt x="148" y="635"/>
                    </a:lnTo>
                    <a:lnTo>
                      <a:pt x="153" y="639"/>
                    </a:lnTo>
                    <a:lnTo>
                      <a:pt x="160" y="641"/>
                    </a:lnTo>
                    <a:lnTo>
                      <a:pt x="168" y="644"/>
                    </a:lnTo>
                    <a:lnTo>
                      <a:pt x="184" y="652"/>
                    </a:lnTo>
                    <a:lnTo>
                      <a:pt x="195" y="661"/>
                    </a:lnTo>
                    <a:lnTo>
                      <a:pt x="209" y="670"/>
                    </a:lnTo>
                    <a:lnTo>
                      <a:pt x="220" y="677"/>
                    </a:lnTo>
                    <a:lnTo>
                      <a:pt x="225" y="691"/>
                    </a:lnTo>
                    <a:lnTo>
                      <a:pt x="229" y="706"/>
                    </a:lnTo>
                    <a:lnTo>
                      <a:pt x="231" y="722"/>
                    </a:lnTo>
                    <a:lnTo>
                      <a:pt x="234" y="738"/>
                    </a:lnTo>
                    <a:lnTo>
                      <a:pt x="249" y="744"/>
                    </a:lnTo>
                    <a:lnTo>
                      <a:pt x="262" y="749"/>
                    </a:lnTo>
                    <a:lnTo>
                      <a:pt x="276" y="758"/>
                    </a:lnTo>
                    <a:lnTo>
                      <a:pt x="287" y="772"/>
                    </a:lnTo>
                    <a:lnTo>
                      <a:pt x="298" y="800"/>
                    </a:lnTo>
                    <a:lnTo>
                      <a:pt x="308" y="830"/>
                    </a:lnTo>
                    <a:lnTo>
                      <a:pt x="319" y="861"/>
                    </a:lnTo>
                    <a:lnTo>
                      <a:pt x="334" y="886"/>
                    </a:lnTo>
                    <a:lnTo>
                      <a:pt x="350" y="904"/>
                    </a:lnTo>
                    <a:lnTo>
                      <a:pt x="366" y="924"/>
                    </a:lnTo>
                    <a:lnTo>
                      <a:pt x="381" y="944"/>
                    </a:lnTo>
                    <a:lnTo>
                      <a:pt x="395" y="966"/>
                    </a:lnTo>
                    <a:lnTo>
                      <a:pt x="397" y="980"/>
                    </a:lnTo>
                    <a:lnTo>
                      <a:pt x="397" y="993"/>
                    </a:lnTo>
                    <a:lnTo>
                      <a:pt x="391" y="1007"/>
                    </a:lnTo>
                    <a:lnTo>
                      <a:pt x="381" y="1018"/>
                    </a:lnTo>
                    <a:lnTo>
                      <a:pt x="364" y="1022"/>
                    </a:lnTo>
                    <a:lnTo>
                      <a:pt x="348" y="1027"/>
                    </a:lnTo>
                    <a:lnTo>
                      <a:pt x="334" y="1032"/>
                    </a:lnTo>
                    <a:lnTo>
                      <a:pt x="319" y="1038"/>
                    </a:lnTo>
                    <a:lnTo>
                      <a:pt x="307" y="1043"/>
                    </a:lnTo>
                    <a:lnTo>
                      <a:pt x="292" y="1052"/>
                    </a:lnTo>
                    <a:lnTo>
                      <a:pt x="278" y="1063"/>
                    </a:lnTo>
                    <a:lnTo>
                      <a:pt x="262" y="1074"/>
                    </a:lnTo>
                    <a:lnTo>
                      <a:pt x="249" y="1083"/>
                    </a:lnTo>
                    <a:lnTo>
                      <a:pt x="231" y="1090"/>
                    </a:lnTo>
                    <a:lnTo>
                      <a:pt x="215" y="1094"/>
                    </a:lnTo>
                    <a:lnTo>
                      <a:pt x="198" y="1099"/>
                    </a:lnTo>
                    <a:lnTo>
                      <a:pt x="182" y="1105"/>
                    </a:lnTo>
                    <a:lnTo>
                      <a:pt x="164" y="1110"/>
                    </a:lnTo>
                    <a:lnTo>
                      <a:pt x="151" y="1119"/>
                    </a:lnTo>
                    <a:lnTo>
                      <a:pt x="141" y="1132"/>
                    </a:lnTo>
                    <a:lnTo>
                      <a:pt x="124" y="1146"/>
                    </a:lnTo>
                    <a:lnTo>
                      <a:pt x="106" y="1160"/>
                    </a:lnTo>
                    <a:lnTo>
                      <a:pt x="88" y="1171"/>
                    </a:lnTo>
                    <a:lnTo>
                      <a:pt x="68" y="1180"/>
                    </a:lnTo>
                    <a:lnTo>
                      <a:pt x="88" y="1186"/>
                    </a:lnTo>
                    <a:lnTo>
                      <a:pt x="106" y="1188"/>
                    </a:lnTo>
                    <a:lnTo>
                      <a:pt x="124" y="1193"/>
                    </a:lnTo>
                    <a:lnTo>
                      <a:pt x="142" y="1197"/>
                    </a:lnTo>
                    <a:lnTo>
                      <a:pt x="162" y="1198"/>
                    </a:lnTo>
                    <a:lnTo>
                      <a:pt x="182" y="1198"/>
                    </a:lnTo>
                    <a:lnTo>
                      <a:pt x="200" y="1202"/>
                    </a:lnTo>
                    <a:lnTo>
                      <a:pt x="220" y="1202"/>
                    </a:lnTo>
                    <a:lnTo>
                      <a:pt x="252" y="1202"/>
                    </a:lnTo>
                    <a:lnTo>
                      <a:pt x="287" y="1198"/>
                    </a:lnTo>
                    <a:lnTo>
                      <a:pt x="319" y="1193"/>
                    </a:lnTo>
                    <a:lnTo>
                      <a:pt x="354" y="1186"/>
                    </a:lnTo>
                    <a:lnTo>
                      <a:pt x="386" y="1177"/>
                    </a:lnTo>
                    <a:lnTo>
                      <a:pt x="417" y="1168"/>
                    </a:lnTo>
                    <a:lnTo>
                      <a:pt x="447" y="1155"/>
                    </a:lnTo>
                    <a:lnTo>
                      <a:pt x="478" y="1141"/>
                    </a:lnTo>
                    <a:lnTo>
                      <a:pt x="505" y="1126"/>
                    </a:lnTo>
                    <a:lnTo>
                      <a:pt x="536" y="1110"/>
                    </a:lnTo>
                    <a:lnTo>
                      <a:pt x="559" y="1094"/>
                    </a:lnTo>
                    <a:lnTo>
                      <a:pt x="588" y="1074"/>
                    </a:lnTo>
                    <a:lnTo>
                      <a:pt x="613" y="1052"/>
                    </a:lnTo>
                    <a:lnTo>
                      <a:pt x="637" y="1029"/>
                    </a:lnTo>
                    <a:lnTo>
                      <a:pt x="660" y="1007"/>
                    </a:lnTo>
                    <a:lnTo>
                      <a:pt x="682" y="982"/>
                    </a:lnTo>
                    <a:lnTo>
                      <a:pt x="666" y="966"/>
                    </a:lnTo>
                    <a:lnTo>
                      <a:pt x="646" y="955"/>
                    </a:lnTo>
                    <a:lnTo>
                      <a:pt x="626" y="940"/>
                    </a:lnTo>
                    <a:lnTo>
                      <a:pt x="610" y="929"/>
                    </a:lnTo>
                    <a:lnTo>
                      <a:pt x="590" y="922"/>
                    </a:lnTo>
                    <a:lnTo>
                      <a:pt x="574" y="917"/>
                    </a:lnTo>
                    <a:lnTo>
                      <a:pt x="557" y="904"/>
                    </a:lnTo>
                    <a:lnTo>
                      <a:pt x="547" y="893"/>
                    </a:lnTo>
                    <a:lnTo>
                      <a:pt x="547" y="892"/>
                    </a:lnTo>
                    <a:lnTo>
                      <a:pt x="547" y="888"/>
                    </a:lnTo>
                    <a:lnTo>
                      <a:pt x="543" y="888"/>
                    </a:lnTo>
                    <a:lnTo>
                      <a:pt x="543" y="886"/>
                    </a:lnTo>
                    <a:lnTo>
                      <a:pt x="543" y="874"/>
                    </a:lnTo>
                    <a:lnTo>
                      <a:pt x="547" y="863"/>
                    </a:lnTo>
                    <a:lnTo>
                      <a:pt x="547" y="855"/>
                    </a:lnTo>
                    <a:lnTo>
                      <a:pt x="548" y="845"/>
                    </a:lnTo>
                    <a:lnTo>
                      <a:pt x="557" y="819"/>
                    </a:lnTo>
                    <a:lnTo>
                      <a:pt x="567" y="791"/>
                    </a:lnTo>
                    <a:lnTo>
                      <a:pt x="579" y="769"/>
                    </a:lnTo>
                    <a:lnTo>
                      <a:pt x="601" y="753"/>
                    </a:lnTo>
                    <a:lnTo>
                      <a:pt x="613" y="749"/>
                    </a:lnTo>
                    <a:lnTo>
                      <a:pt x="624" y="744"/>
                    </a:lnTo>
                    <a:lnTo>
                      <a:pt x="631" y="742"/>
                    </a:lnTo>
                    <a:lnTo>
                      <a:pt x="642" y="738"/>
                    </a:lnTo>
                    <a:lnTo>
                      <a:pt x="655" y="738"/>
                    </a:lnTo>
                    <a:lnTo>
                      <a:pt x="666" y="736"/>
                    </a:lnTo>
                    <a:lnTo>
                      <a:pt x="673" y="729"/>
                    </a:lnTo>
                    <a:lnTo>
                      <a:pt x="684" y="727"/>
                    </a:lnTo>
                    <a:lnTo>
                      <a:pt x="695" y="727"/>
                    </a:lnTo>
                    <a:lnTo>
                      <a:pt x="704" y="722"/>
                    </a:lnTo>
                    <a:lnTo>
                      <a:pt x="715" y="718"/>
                    </a:lnTo>
                    <a:lnTo>
                      <a:pt x="725" y="713"/>
                    </a:lnTo>
                    <a:lnTo>
                      <a:pt x="736" y="711"/>
                    </a:lnTo>
                    <a:lnTo>
                      <a:pt x="749" y="707"/>
                    </a:lnTo>
                    <a:lnTo>
                      <a:pt x="760" y="707"/>
                    </a:lnTo>
                    <a:lnTo>
                      <a:pt x="770" y="711"/>
                    </a:lnTo>
                    <a:lnTo>
                      <a:pt x="776" y="717"/>
                    </a:lnTo>
                    <a:lnTo>
                      <a:pt x="783" y="722"/>
                    </a:lnTo>
                    <a:lnTo>
                      <a:pt x="792" y="729"/>
                    </a:lnTo>
                    <a:lnTo>
                      <a:pt x="803" y="736"/>
                    </a:lnTo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invGray">
              <a:xfrm>
                <a:off x="530" y="2834"/>
                <a:ext cx="63" cy="73"/>
              </a:xfrm>
              <a:custGeom>
                <a:avLst/>
                <a:gdLst>
                  <a:gd name="T0" fmla="*/ 42 w 63"/>
                  <a:gd name="T1" fmla="*/ 65 h 73"/>
                  <a:gd name="T2" fmla="*/ 58 w 63"/>
                  <a:gd name="T3" fmla="*/ 72 h 73"/>
                  <a:gd name="T4" fmla="*/ 62 w 63"/>
                  <a:gd name="T5" fmla="*/ 72 h 73"/>
                  <a:gd name="T6" fmla="*/ 62 w 63"/>
                  <a:gd name="T7" fmla="*/ 67 h 73"/>
                  <a:gd name="T8" fmla="*/ 58 w 63"/>
                  <a:gd name="T9" fmla="*/ 65 h 73"/>
                  <a:gd name="T10" fmla="*/ 58 w 63"/>
                  <a:gd name="T11" fmla="*/ 62 h 73"/>
                  <a:gd name="T12" fmla="*/ 44 w 63"/>
                  <a:gd name="T13" fmla="*/ 56 h 73"/>
                  <a:gd name="T14" fmla="*/ 37 w 63"/>
                  <a:gd name="T15" fmla="*/ 45 h 73"/>
                  <a:gd name="T16" fmla="*/ 31 w 63"/>
                  <a:gd name="T17" fmla="*/ 34 h 73"/>
                  <a:gd name="T18" fmla="*/ 26 w 63"/>
                  <a:gd name="T19" fmla="*/ 20 h 73"/>
                  <a:gd name="T20" fmla="*/ 9 w 63"/>
                  <a:gd name="T21" fmla="*/ 0 h 73"/>
                  <a:gd name="T22" fmla="*/ 6 w 63"/>
                  <a:gd name="T23" fmla="*/ 4 h 73"/>
                  <a:gd name="T24" fmla="*/ 2 w 63"/>
                  <a:gd name="T25" fmla="*/ 9 h 73"/>
                  <a:gd name="T26" fmla="*/ 0 w 63"/>
                  <a:gd name="T27" fmla="*/ 11 h 73"/>
                  <a:gd name="T28" fmla="*/ 0 w 63"/>
                  <a:gd name="T29" fmla="*/ 18 h 73"/>
                  <a:gd name="T30" fmla="*/ 0 w 63"/>
                  <a:gd name="T31" fmla="*/ 20 h 73"/>
                  <a:gd name="T32" fmla="*/ 0 w 63"/>
                  <a:gd name="T33" fmla="*/ 20 h 73"/>
                  <a:gd name="T34" fmla="*/ 0 w 63"/>
                  <a:gd name="T35" fmla="*/ 20 h 73"/>
                  <a:gd name="T36" fmla="*/ 0 w 63"/>
                  <a:gd name="T37" fmla="*/ 20 h 73"/>
                  <a:gd name="T38" fmla="*/ 9 w 63"/>
                  <a:gd name="T39" fmla="*/ 31 h 73"/>
                  <a:gd name="T40" fmla="*/ 20 w 63"/>
                  <a:gd name="T41" fmla="*/ 45 h 73"/>
                  <a:gd name="T42" fmla="*/ 31 w 63"/>
                  <a:gd name="T43" fmla="*/ 56 h 73"/>
                  <a:gd name="T44" fmla="*/ 42 w 63"/>
                  <a:gd name="T45" fmla="*/ 65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3" h="73">
                    <a:moveTo>
                      <a:pt x="42" y="65"/>
                    </a:moveTo>
                    <a:lnTo>
                      <a:pt x="58" y="72"/>
                    </a:lnTo>
                    <a:lnTo>
                      <a:pt x="62" y="72"/>
                    </a:lnTo>
                    <a:lnTo>
                      <a:pt x="62" y="67"/>
                    </a:lnTo>
                    <a:lnTo>
                      <a:pt x="58" y="65"/>
                    </a:lnTo>
                    <a:lnTo>
                      <a:pt x="58" y="62"/>
                    </a:lnTo>
                    <a:lnTo>
                      <a:pt x="44" y="56"/>
                    </a:lnTo>
                    <a:lnTo>
                      <a:pt x="37" y="45"/>
                    </a:lnTo>
                    <a:lnTo>
                      <a:pt x="31" y="34"/>
                    </a:lnTo>
                    <a:lnTo>
                      <a:pt x="26" y="20"/>
                    </a:lnTo>
                    <a:lnTo>
                      <a:pt x="9" y="0"/>
                    </a:lnTo>
                    <a:lnTo>
                      <a:pt x="6" y="4"/>
                    </a:lnTo>
                    <a:lnTo>
                      <a:pt x="2" y="9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9" y="31"/>
                    </a:lnTo>
                    <a:lnTo>
                      <a:pt x="20" y="45"/>
                    </a:lnTo>
                    <a:lnTo>
                      <a:pt x="31" y="56"/>
                    </a:lnTo>
                    <a:lnTo>
                      <a:pt x="42" y="65"/>
                    </a:lnTo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</p:grpSp>
      </p:grpSp>
      <p:sp>
        <p:nvSpPr>
          <p:cNvPr id="4124" name="Rectangle 2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Haga clic para modificar el estilo de título del patrón</a:t>
            </a: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Haga clic para modificar el estilo de subtítulo del patrón</a:t>
            </a:r>
          </a:p>
        </p:txBody>
      </p:sp>
      <p:sp>
        <p:nvSpPr>
          <p:cNvPr id="4126" name="Rectangle 3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4127" name="Rectangle 3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BO"/>
          </a:p>
        </p:txBody>
      </p:sp>
      <p:sp>
        <p:nvSpPr>
          <p:cNvPr id="4128" name="Rectangle 3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7435981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7116407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129313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4105490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633050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2780423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5608689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B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489308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37127004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650265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B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B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B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  <p:extLst>
      <p:ext uri="{BB962C8B-B14F-4D97-AF65-F5344CB8AC3E}">
        <p14:creationId xmlns:p14="http://schemas.microsoft.com/office/powerpoint/2010/main" xmlns="" val="152191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B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685800" y="117475"/>
            <a:ext cx="8456613" cy="6738938"/>
            <a:chOff x="432" y="74"/>
            <a:chExt cx="5327" cy="4245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invGray">
            <a:xfrm>
              <a:off x="432" y="4176"/>
              <a:ext cx="2208" cy="143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grpSp>
          <p:nvGrpSpPr>
            <p:cNvPr id="3076" name="Group 4"/>
            <p:cNvGrpSpPr>
              <a:grpSpLocks/>
            </p:cNvGrpSpPr>
            <p:nvPr/>
          </p:nvGrpSpPr>
          <p:grpSpPr bwMode="auto">
            <a:xfrm>
              <a:off x="2859" y="4250"/>
              <a:ext cx="2729" cy="41"/>
              <a:chOff x="2859" y="4250"/>
              <a:chExt cx="2729" cy="41"/>
            </a:xfrm>
          </p:grpSpPr>
          <p:sp>
            <p:nvSpPr>
              <p:cNvPr id="3077" name="Oval 5"/>
              <p:cNvSpPr>
                <a:spLocks noChangeArrowheads="1"/>
              </p:cNvSpPr>
              <p:nvPr/>
            </p:nvSpPr>
            <p:spPr bwMode="invGray">
              <a:xfrm>
                <a:off x="2859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3078" name="Oval 6"/>
              <p:cNvSpPr>
                <a:spLocks noChangeArrowheads="1"/>
              </p:cNvSpPr>
              <p:nvPr/>
            </p:nvSpPr>
            <p:spPr bwMode="invGray">
              <a:xfrm>
                <a:off x="3243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3079" name="Oval 7"/>
              <p:cNvSpPr>
                <a:spLocks noChangeArrowheads="1"/>
              </p:cNvSpPr>
              <p:nvPr/>
            </p:nvSpPr>
            <p:spPr bwMode="invGray">
              <a:xfrm>
                <a:off x="3627" y="4250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3080" name="Oval 8"/>
              <p:cNvSpPr>
                <a:spLocks noChangeArrowheads="1"/>
              </p:cNvSpPr>
              <p:nvPr/>
            </p:nvSpPr>
            <p:spPr bwMode="invGray">
              <a:xfrm>
                <a:off x="4011" y="4250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3081" name="Oval 9"/>
              <p:cNvSpPr>
                <a:spLocks noChangeArrowheads="1"/>
              </p:cNvSpPr>
              <p:nvPr/>
            </p:nvSpPr>
            <p:spPr bwMode="invGray">
              <a:xfrm>
                <a:off x="4395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3082" name="Oval 10"/>
              <p:cNvSpPr>
                <a:spLocks noChangeArrowheads="1"/>
              </p:cNvSpPr>
              <p:nvPr/>
            </p:nvSpPr>
            <p:spPr bwMode="invGray">
              <a:xfrm>
                <a:off x="4779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3083" name="Oval 11"/>
              <p:cNvSpPr>
                <a:spLocks noChangeArrowheads="1"/>
              </p:cNvSpPr>
              <p:nvPr/>
            </p:nvSpPr>
            <p:spPr bwMode="invGray">
              <a:xfrm>
                <a:off x="5163" y="4250"/>
                <a:ext cx="42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  <p:sp>
            <p:nvSpPr>
              <p:cNvPr id="3084" name="Oval 12"/>
              <p:cNvSpPr>
                <a:spLocks noChangeArrowheads="1"/>
              </p:cNvSpPr>
              <p:nvPr/>
            </p:nvSpPr>
            <p:spPr bwMode="invGray">
              <a:xfrm>
                <a:off x="5547" y="4250"/>
                <a:ext cx="41" cy="4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BO"/>
              </a:p>
            </p:txBody>
          </p:sp>
        </p:grpSp>
        <p:sp>
          <p:nvSpPr>
            <p:cNvPr id="3085" name="Rectangle 13"/>
            <p:cNvSpPr>
              <a:spLocks noChangeArrowheads="1"/>
            </p:cNvSpPr>
            <p:nvPr/>
          </p:nvSpPr>
          <p:spPr bwMode="invGray">
            <a:xfrm>
              <a:off x="480" y="480"/>
              <a:ext cx="5279" cy="480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3086" name="Oval 14"/>
            <p:cNvSpPr>
              <a:spLocks noChangeArrowheads="1"/>
            </p:cNvSpPr>
            <p:nvPr/>
          </p:nvSpPr>
          <p:spPr bwMode="invGray">
            <a:xfrm>
              <a:off x="507" y="74"/>
              <a:ext cx="42" cy="4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3087" name="Oval 15"/>
            <p:cNvSpPr>
              <a:spLocks noChangeArrowheads="1"/>
            </p:cNvSpPr>
            <p:nvPr/>
          </p:nvSpPr>
          <p:spPr bwMode="invGray">
            <a:xfrm>
              <a:off x="507" y="219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  <p:sp>
          <p:nvSpPr>
            <p:cNvPr id="3088" name="Oval 16"/>
            <p:cNvSpPr>
              <a:spLocks noChangeArrowheads="1"/>
            </p:cNvSpPr>
            <p:nvPr/>
          </p:nvSpPr>
          <p:spPr bwMode="invGray">
            <a:xfrm>
              <a:off x="507" y="362"/>
              <a:ext cx="42" cy="4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BO"/>
            </a:p>
          </p:txBody>
        </p:sp>
      </p:grpSp>
      <p:sp>
        <p:nvSpPr>
          <p:cNvPr id="3089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título del patrón</a:t>
            </a:r>
          </a:p>
        </p:txBody>
      </p:sp>
      <p:sp>
        <p:nvSpPr>
          <p:cNvPr id="3090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3091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/>
            </a:lvl1pPr>
          </a:lstStyle>
          <a:p>
            <a:fld id="{47C4B909-B8B4-4A39-A620-8B16E41A1E12}" type="datetimeFigureOut">
              <a:rPr lang="es-BO" smtClean="0"/>
              <a:pPr/>
              <a:t>16/04/2012</a:t>
            </a:fld>
            <a:endParaRPr lang="es-BO"/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/>
            </a:lvl1pPr>
          </a:lstStyle>
          <a:p>
            <a:endParaRPr lang="es-BO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/>
            </a:lvl1pPr>
          </a:lstStyle>
          <a:p>
            <a:fld id="{290B6A1B-74B6-4AAD-BBB1-9A701FE88F1C}" type="slidenum">
              <a:rPr lang="es-BO" smtClean="0"/>
              <a:pPr/>
              <a:t>‹Nº›</a:t>
            </a:fld>
            <a:endParaRPr lang="es-BO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s-B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Gr_fico_de_Microsoft_Office_Excel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Office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Office_Excel2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Office_Excel3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 redondeado"/>
          <p:cNvSpPr/>
          <p:nvPr/>
        </p:nvSpPr>
        <p:spPr>
          <a:xfrm>
            <a:off x="683568" y="908720"/>
            <a:ext cx="7848872" cy="5184576"/>
          </a:xfrm>
          <a:prstGeom prst="roundRect">
            <a:avLst/>
          </a:prstGeom>
          <a:noFill/>
          <a:ln w="38100" cmpd="dbl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BO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s-BO" sz="2800" dirty="0" smtClean="0"/>
              <a:t>EL ALIVIO DE DEUDA EN BOLIVIA: RESULTADOS, EXPERIENCIAS Y DESAFÍOS</a:t>
            </a:r>
            <a:endParaRPr lang="es-BO" sz="28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BO" dirty="0" smtClean="0"/>
              <a:t>La experiencia desde el sector salud</a:t>
            </a:r>
          </a:p>
          <a:p>
            <a:endParaRPr lang="es-BO" dirty="0"/>
          </a:p>
          <a:p>
            <a:pPr algn="r"/>
            <a:r>
              <a:rPr lang="es-BO" sz="2400" i="1" dirty="0" smtClean="0"/>
              <a:t>Jorge </a:t>
            </a:r>
            <a:r>
              <a:rPr lang="es-BO" sz="2400" i="1" dirty="0" err="1" smtClean="0"/>
              <a:t>Jemio</a:t>
            </a:r>
            <a:r>
              <a:rPr lang="es-BO" sz="2400" i="1" dirty="0" smtClean="0"/>
              <a:t> Ortuño</a:t>
            </a:r>
            <a:endParaRPr lang="es-BO" i="1" dirty="0"/>
          </a:p>
        </p:txBody>
      </p:sp>
      <p:pic>
        <p:nvPicPr>
          <p:cNvPr id="4" name="3 Imagen" descr="C:\Documents and Settings\Fundación Jubileo\Mis documentos\F JUBILEO\Administratives\logos\logo_jubileo sin sombra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620688"/>
            <a:ext cx="1512168" cy="10801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440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BO" dirty="0" smtClean="0"/>
              <a:t>Contenido</a:t>
            </a:r>
            <a:endParaRPr lang="es-B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BO" dirty="0" smtClean="0"/>
              <a:t>El contexto global de la crisis. </a:t>
            </a:r>
          </a:p>
          <a:p>
            <a:r>
              <a:rPr lang="es-BO" dirty="0" smtClean="0"/>
              <a:t>La descentralización. Municipios receptores de los recursos HIPC</a:t>
            </a:r>
          </a:p>
          <a:p>
            <a:r>
              <a:rPr lang="es-BO" dirty="0" smtClean="0"/>
              <a:t>Los recursos municipales y su utilización.</a:t>
            </a:r>
          </a:p>
          <a:p>
            <a:r>
              <a:rPr lang="es-BO" dirty="0" smtClean="0"/>
              <a:t>HIPC en los municipios. </a:t>
            </a:r>
          </a:p>
        </p:txBody>
      </p:sp>
    </p:spTree>
    <p:extLst>
      <p:ext uri="{BB962C8B-B14F-4D97-AF65-F5344CB8AC3E}">
        <p14:creationId xmlns:p14="http://schemas.microsoft.com/office/powerpoint/2010/main" xmlns="" val="257822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2000232" y="1071546"/>
            <a:ext cx="435771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Deuda Externa: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América Latina: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1970: $33 millardos usd.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2000: $80 millardos usd.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es-E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Asia: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1990:377.2 millardos usd.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1999: 814 millardos usd.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es-E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África Subsahariana: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1980: 60 millardos usd.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2000: 206 millardos usd.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85720" y="5000636"/>
            <a:ext cx="864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Entre 1980 – 2000 el Tercer Mundo devolvió  a sus acreedores 4100 millardos de usd. Devolvió más de 6 veces lo que debía para encontrarse 4 veces más endeudado.</a:t>
            </a:r>
            <a:endParaRPr lang="es-E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28596" y="71414"/>
            <a:ext cx="8501122" cy="33855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BO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LOS IMPACTOS DE LA GLOBALIZACIÓN NEOLIBERAL EN AMÉRICA LATINA. </a:t>
            </a:r>
            <a:endParaRPr lang="es-ES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4282" y="571480"/>
            <a:ext cx="8715436" cy="33855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BO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 impacto económico.</a:t>
            </a:r>
          </a:p>
        </p:txBody>
      </p:sp>
    </p:spTree>
    <p:extLst>
      <p:ext uri="{BB962C8B-B14F-4D97-AF65-F5344CB8AC3E}">
        <p14:creationId xmlns:p14="http://schemas.microsoft.com/office/powerpoint/2010/main" xmlns="" val="116561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828800"/>
            <a:ext cx="2819400" cy="225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7107" name="Freeform 3"/>
          <p:cNvSpPr>
            <a:spLocks/>
          </p:cNvSpPr>
          <p:nvPr/>
        </p:nvSpPr>
        <p:spPr bwMode="auto">
          <a:xfrm>
            <a:off x="609600" y="685800"/>
            <a:ext cx="8305800" cy="5943600"/>
          </a:xfrm>
          <a:custGeom>
            <a:avLst/>
            <a:gdLst>
              <a:gd name="T0" fmla="*/ 1968 w 5232"/>
              <a:gd name="T1" fmla="*/ 3840 h 3840"/>
              <a:gd name="T2" fmla="*/ 1344 w 5232"/>
              <a:gd name="T3" fmla="*/ 3504 h 3840"/>
              <a:gd name="T4" fmla="*/ 144 w 5232"/>
              <a:gd name="T5" fmla="*/ 2832 h 3840"/>
              <a:gd name="T6" fmla="*/ 480 w 5232"/>
              <a:gd name="T7" fmla="*/ 2208 h 3840"/>
              <a:gd name="T8" fmla="*/ 240 w 5232"/>
              <a:gd name="T9" fmla="*/ 1728 h 3840"/>
              <a:gd name="T10" fmla="*/ 1728 w 5232"/>
              <a:gd name="T11" fmla="*/ 1248 h 3840"/>
              <a:gd name="T12" fmla="*/ 2640 w 5232"/>
              <a:gd name="T13" fmla="*/ 480 h 3840"/>
              <a:gd name="T14" fmla="*/ 5232 w 5232"/>
              <a:gd name="T15" fmla="*/ 0 h 3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32" h="3840">
                <a:moveTo>
                  <a:pt x="1968" y="3840"/>
                </a:moveTo>
                <a:cubicBezTo>
                  <a:pt x="1808" y="3756"/>
                  <a:pt x="1648" y="3672"/>
                  <a:pt x="1344" y="3504"/>
                </a:cubicBezTo>
                <a:cubicBezTo>
                  <a:pt x="1040" y="3336"/>
                  <a:pt x="288" y="3048"/>
                  <a:pt x="144" y="2832"/>
                </a:cubicBezTo>
                <a:cubicBezTo>
                  <a:pt x="0" y="2616"/>
                  <a:pt x="464" y="2392"/>
                  <a:pt x="480" y="2208"/>
                </a:cubicBezTo>
                <a:cubicBezTo>
                  <a:pt x="496" y="2024"/>
                  <a:pt x="32" y="1888"/>
                  <a:pt x="240" y="1728"/>
                </a:cubicBezTo>
                <a:cubicBezTo>
                  <a:pt x="448" y="1568"/>
                  <a:pt x="1328" y="1456"/>
                  <a:pt x="1728" y="1248"/>
                </a:cubicBezTo>
                <a:cubicBezTo>
                  <a:pt x="2128" y="1040"/>
                  <a:pt x="2056" y="688"/>
                  <a:pt x="2640" y="480"/>
                </a:cubicBezTo>
                <a:cubicBezTo>
                  <a:pt x="3224" y="272"/>
                  <a:pt x="4800" y="80"/>
                  <a:pt x="5232" y="0"/>
                </a:cubicBezTo>
              </a:path>
            </a:pathLst>
          </a:custGeom>
          <a:noFill/>
          <a:ln w="76200" cmpd="sng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BO"/>
          </a:p>
        </p:txBody>
      </p:sp>
      <p:sp>
        <p:nvSpPr>
          <p:cNvPr id="47108" name="Freeform 4"/>
          <p:cNvSpPr>
            <a:spLocks/>
          </p:cNvSpPr>
          <p:nvPr/>
        </p:nvSpPr>
        <p:spPr bwMode="auto">
          <a:xfrm>
            <a:off x="2832100" y="914400"/>
            <a:ext cx="6235700" cy="5638800"/>
          </a:xfrm>
          <a:custGeom>
            <a:avLst/>
            <a:gdLst>
              <a:gd name="T0" fmla="*/ 2968 w 3928"/>
              <a:gd name="T1" fmla="*/ 3552 h 3552"/>
              <a:gd name="T2" fmla="*/ 568 w 3928"/>
              <a:gd name="T3" fmla="*/ 2496 h 3552"/>
              <a:gd name="T4" fmla="*/ 568 w 3928"/>
              <a:gd name="T5" fmla="*/ 1920 h 3552"/>
              <a:gd name="T6" fmla="*/ 40 w 3928"/>
              <a:gd name="T7" fmla="*/ 1632 h 3552"/>
              <a:gd name="T8" fmla="*/ 808 w 3928"/>
              <a:gd name="T9" fmla="*/ 1200 h 3552"/>
              <a:gd name="T10" fmla="*/ 1192 w 3928"/>
              <a:gd name="T11" fmla="*/ 672 h 3552"/>
              <a:gd name="T12" fmla="*/ 1480 w 3928"/>
              <a:gd name="T13" fmla="*/ 480 h 3552"/>
              <a:gd name="T14" fmla="*/ 1768 w 3928"/>
              <a:gd name="T15" fmla="*/ 432 h 3552"/>
              <a:gd name="T16" fmla="*/ 3928 w 3928"/>
              <a:gd name="T17" fmla="*/ 0 h 3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28" h="3552">
                <a:moveTo>
                  <a:pt x="2968" y="3552"/>
                </a:moveTo>
                <a:cubicBezTo>
                  <a:pt x="1968" y="3160"/>
                  <a:pt x="968" y="2768"/>
                  <a:pt x="568" y="2496"/>
                </a:cubicBezTo>
                <a:cubicBezTo>
                  <a:pt x="168" y="2224"/>
                  <a:pt x="656" y="2064"/>
                  <a:pt x="568" y="1920"/>
                </a:cubicBezTo>
                <a:cubicBezTo>
                  <a:pt x="480" y="1776"/>
                  <a:pt x="0" y="1752"/>
                  <a:pt x="40" y="1632"/>
                </a:cubicBezTo>
                <a:cubicBezTo>
                  <a:pt x="80" y="1512"/>
                  <a:pt x="616" y="1360"/>
                  <a:pt x="808" y="1200"/>
                </a:cubicBezTo>
                <a:cubicBezTo>
                  <a:pt x="1000" y="1040"/>
                  <a:pt x="1080" y="792"/>
                  <a:pt x="1192" y="672"/>
                </a:cubicBezTo>
                <a:cubicBezTo>
                  <a:pt x="1304" y="552"/>
                  <a:pt x="1384" y="520"/>
                  <a:pt x="1480" y="480"/>
                </a:cubicBezTo>
                <a:cubicBezTo>
                  <a:pt x="1576" y="440"/>
                  <a:pt x="1360" y="512"/>
                  <a:pt x="1768" y="432"/>
                </a:cubicBezTo>
                <a:cubicBezTo>
                  <a:pt x="2176" y="352"/>
                  <a:pt x="3568" y="72"/>
                  <a:pt x="3928" y="0"/>
                </a:cubicBezTo>
              </a:path>
            </a:pathLst>
          </a:custGeom>
          <a:noFill/>
          <a:ln w="76200" cmpd="sng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BO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5867400" y="914400"/>
            <a:ext cx="76200" cy="152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5257800" y="533400"/>
            <a:ext cx="1524000" cy="381000"/>
          </a:xfrm>
          <a:prstGeom prst="rect">
            <a:avLst/>
          </a:prstGeom>
          <a:solidFill>
            <a:srgbClr val="3399FF"/>
          </a:solidFill>
          <a:ln w="381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1400" b="1">
                <a:solidFill>
                  <a:schemeClr val="bg2"/>
                </a:solidFill>
              </a:rPr>
              <a:t>1982 Democracia</a:t>
            </a:r>
            <a:endParaRPr lang="es-ES" sz="1400" b="1">
              <a:solidFill>
                <a:schemeClr val="bg2"/>
              </a:solidFill>
            </a:endParaRP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5791200" y="1828800"/>
            <a:ext cx="152400" cy="3048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47112" name="Rectangle 8"/>
          <p:cNvSpPr>
            <a:spLocks noChangeArrowheads="1"/>
          </p:cNvSpPr>
          <p:nvPr/>
        </p:nvSpPr>
        <p:spPr bwMode="auto">
          <a:xfrm>
            <a:off x="5105400" y="1371600"/>
            <a:ext cx="1828800" cy="457200"/>
          </a:xfrm>
          <a:prstGeom prst="rect">
            <a:avLst/>
          </a:prstGeom>
          <a:solidFill>
            <a:srgbClr val="3399FF"/>
          </a:solidFill>
          <a:ln w="381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1600" b="1">
                <a:solidFill>
                  <a:schemeClr val="bg2"/>
                </a:solidFill>
              </a:rPr>
              <a:t>1985 Libre Mercado</a:t>
            </a:r>
            <a:endParaRPr lang="es-ES" sz="16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3352800" y="1905000"/>
            <a:ext cx="152400" cy="4572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2590800" y="1219200"/>
            <a:ext cx="1676400" cy="685800"/>
          </a:xfrm>
          <a:prstGeom prst="rect">
            <a:avLst/>
          </a:prstGeom>
          <a:solidFill>
            <a:srgbClr val="3399FF"/>
          </a:solidFill>
          <a:ln w="5715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1800" b="1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MX" sz="1600" b="1">
                <a:solidFill>
                  <a:schemeClr val="bg2"/>
                </a:solidFill>
              </a:rPr>
              <a:t>Reformas </a:t>
            </a:r>
          </a:p>
          <a:p>
            <a:pPr algn="ctr"/>
            <a:r>
              <a:rPr lang="es-MX" sz="1600" b="1">
                <a:solidFill>
                  <a:schemeClr val="bg2"/>
                </a:solidFill>
              </a:rPr>
              <a:t>Economicas</a:t>
            </a:r>
            <a:endParaRPr lang="es-ES" sz="18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7115" name="Rectangle 11"/>
          <p:cNvSpPr>
            <a:spLocks noChangeArrowheads="1"/>
          </p:cNvSpPr>
          <p:nvPr/>
        </p:nvSpPr>
        <p:spPr bwMode="auto">
          <a:xfrm>
            <a:off x="4495800" y="3124200"/>
            <a:ext cx="228600" cy="5334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3733800" y="2286000"/>
            <a:ext cx="2362200" cy="914400"/>
          </a:xfrm>
          <a:prstGeom prst="rect">
            <a:avLst/>
          </a:prstGeom>
          <a:solidFill>
            <a:srgbClr val="3399FF"/>
          </a:solidFill>
          <a:ln w="5715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1600" b="1">
                <a:solidFill>
                  <a:schemeClr val="bg2"/>
                </a:solidFill>
              </a:rPr>
              <a:t>1994 Ley de  Participación</a:t>
            </a:r>
          </a:p>
          <a:p>
            <a:pPr algn="ctr"/>
            <a:r>
              <a:rPr lang="es-MX" sz="1600" b="1">
                <a:solidFill>
                  <a:schemeClr val="bg2"/>
                </a:solidFill>
              </a:rPr>
              <a:t>Popular</a:t>
            </a:r>
            <a:endParaRPr lang="es-ES" sz="1600" b="1"/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762000" y="3505200"/>
            <a:ext cx="228600" cy="6858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0" y="2438400"/>
            <a:ext cx="2209800" cy="1066800"/>
          </a:xfrm>
          <a:prstGeom prst="rect">
            <a:avLst/>
          </a:prstGeom>
          <a:solidFill>
            <a:srgbClr val="3399FF"/>
          </a:solidFill>
          <a:ln w="5715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sz="1600" b="1"/>
          </a:p>
          <a:p>
            <a:pPr algn="ctr"/>
            <a:r>
              <a:rPr lang="es-MX" sz="1600" b="1">
                <a:solidFill>
                  <a:schemeClr val="bg2"/>
                </a:solidFill>
              </a:rPr>
              <a:t>1995 Descentralización </a:t>
            </a:r>
          </a:p>
          <a:p>
            <a:pPr algn="ctr"/>
            <a:r>
              <a:rPr lang="es-MX" sz="1600" b="1">
                <a:solidFill>
                  <a:schemeClr val="bg2"/>
                </a:solidFill>
              </a:rPr>
              <a:t>administrativa</a:t>
            </a:r>
            <a:endParaRPr lang="es-ES" sz="1600" b="1">
              <a:solidFill>
                <a:schemeClr val="bg2"/>
              </a:solidFill>
              <a:latin typeface="Comic Sans MS" pitchFamily="66" charset="0"/>
            </a:endParaRPr>
          </a:p>
          <a:p>
            <a:pPr algn="ctr"/>
            <a:endParaRPr lang="es-ES" sz="2200" b="1">
              <a:solidFill>
                <a:schemeClr val="bg1"/>
              </a:solidFill>
            </a:endParaRPr>
          </a:p>
        </p:txBody>
      </p:sp>
      <p:sp>
        <p:nvSpPr>
          <p:cNvPr id="47119" name="Rectangle 15"/>
          <p:cNvSpPr>
            <a:spLocks noChangeArrowheads="1"/>
          </p:cNvSpPr>
          <p:nvPr/>
        </p:nvSpPr>
        <p:spPr bwMode="auto">
          <a:xfrm>
            <a:off x="5715000" y="5943600"/>
            <a:ext cx="304800" cy="762000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BO">
              <a:solidFill>
                <a:schemeClr val="bg2"/>
              </a:solidFill>
            </a:endParaRPr>
          </a:p>
        </p:txBody>
      </p:sp>
      <p:sp>
        <p:nvSpPr>
          <p:cNvPr id="47120" name="Rectangle 16"/>
          <p:cNvSpPr>
            <a:spLocks noChangeArrowheads="1"/>
          </p:cNvSpPr>
          <p:nvPr/>
        </p:nvSpPr>
        <p:spPr bwMode="auto">
          <a:xfrm>
            <a:off x="4800600" y="5105400"/>
            <a:ext cx="2133600" cy="914400"/>
          </a:xfrm>
          <a:prstGeom prst="rect">
            <a:avLst/>
          </a:prstGeom>
          <a:solidFill>
            <a:srgbClr val="3399FF"/>
          </a:solidFill>
          <a:ln w="5715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2000" b="1">
                <a:solidFill>
                  <a:schemeClr val="bg2"/>
                </a:solidFill>
              </a:rPr>
              <a:t>2004 </a:t>
            </a:r>
          </a:p>
          <a:p>
            <a:pPr algn="ctr"/>
            <a:r>
              <a:rPr lang="es-MX" sz="2000" b="1">
                <a:solidFill>
                  <a:schemeClr val="bg2"/>
                </a:solidFill>
              </a:rPr>
              <a:t>Nuevo Diálogo</a:t>
            </a:r>
            <a:endParaRPr lang="es-ES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7121" name="Rectangle 17"/>
          <p:cNvSpPr>
            <a:spLocks noChangeArrowheads="1"/>
          </p:cNvSpPr>
          <p:nvPr/>
        </p:nvSpPr>
        <p:spPr bwMode="auto">
          <a:xfrm>
            <a:off x="1981200" y="5410200"/>
            <a:ext cx="304800" cy="3048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47122" name="Rectangle 18"/>
          <p:cNvSpPr>
            <a:spLocks noChangeArrowheads="1"/>
          </p:cNvSpPr>
          <p:nvPr/>
        </p:nvSpPr>
        <p:spPr bwMode="auto">
          <a:xfrm>
            <a:off x="990600" y="4343400"/>
            <a:ext cx="2667000" cy="1066800"/>
          </a:xfrm>
          <a:prstGeom prst="rect">
            <a:avLst/>
          </a:prstGeom>
          <a:solidFill>
            <a:srgbClr val="3399FF"/>
          </a:solidFill>
          <a:ln w="5715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MX" sz="1600" b="1">
                <a:solidFill>
                  <a:schemeClr val="bg2"/>
                </a:solidFill>
              </a:rPr>
              <a:t>2001 Ley del Diálogo</a:t>
            </a:r>
          </a:p>
          <a:p>
            <a:pPr algn="ctr"/>
            <a:r>
              <a:rPr lang="es-MX" sz="1600" b="1">
                <a:solidFill>
                  <a:schemeClr val="bg2"/>
                </a:solidFill>
              </a:rPr>
              <a:t>EBRP</a:t>
            </a:r>
            <a:endParaRPr lang="es-ES" sz="1600" b="1">
              <a:solidFill>
                <a:schemeClr val="bg2"/>
              </a:solidFill>
            </a:endParaRPr>
          </a:p>
        </p:txBody>
      </p:sp>
      <p:sp>
        <p:nvSpPr>
          <p:cNvPr id="47123" name="Rectangle 19"/>
          <p:cNvSpPr>
            <a:spLocks noChangeArrowheads="1"/>
          </p:cNvSpPr>
          <p:nvPr/>
        </p:nvSpPr>
        <p:spPr bwMode="auto">
          <a:xfrm>
            <a:off x="228600" y="76200"/>
            <a:ext cx="8686800" cy="304800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86275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86275"/>
                  <a:invGamma/>
                </a:schemeClr>
              </a:gs>
            </a:gsLst>
            <a:lin ang="5400000" scaled="1"/>
          </a:gradFill>
          <a:ln w="317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838200" indent="-838200" algn="ctr"/>
            <a:r>
              <a:rPr lang="es-ES_tradnl" sz="2200" b="1" i="1">
                <a:solidFill>
                  <a:schemeClr val="bg2"/>
                </a:solidFill>
                <a:latin typeface="Comic Sans MS" pitchFamily="66" charset="0"/>
              </a:rPr>
              <a:t>Reformas Institucionales</a:t>
            </a:r>
            <a:endParaRPr lang="es-ES" sz="2200" b="1" i="1">
              <a:solidFill>
                <a:schemeClr val="bg2"/>
              </a:solidFill>
              <a:latin typeface="Comic Sans MS" pitchFamily="66" charset="0"/>
            </a:endParaRPr>
          </a:p>
        </p:txBody>
      </p:sp>
      <p:sp>
        <p:nvSpPr>
          <p:cNvPr id="47124" name="Rectangle 20"/>
          <p:cNvSpPr>
            <a:spLocks noChangeArrowheads="1"/>
          </p:cNvSpPr>
          <p:nvPr/>
        </p:nvSpPr>
        <p:spPr bwMode="auto">
          <a:xfrm>
            <a:off x="6858000" y="4038600"/>
            <a:ext cx="1981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r>
              <a:rPr lang="es-MX" sz="1600" b="1">
                <a:solidFill>
                  <a:schemeClr val="bg2"/>
                </a:solidFill>
                <a:latin typeface="Comic Sans MS" pitchFamily="66" charset="0"/>
              </a:rPr>
              <a:t>Bolivia:</a:t>
            </a:r>
          </a:p>
          <a:p>
            <a:endParaRPr lang="es-MX" sz="1000" b="1">
              <a:solidFill>
                <a:schemeClr val="bg2"/>
              </a:solidFill>
              <a:latin typeface="Comic Sans MS" pitchFamily="66" charset="0"/>
            </a:endParaRPr>
          </a:p>
          <a:p>
            <a:pPr>
              <a:buFontTx/>
              <a:buChar char="•"/>
            </a:pPr>
            <a:r>
              <a:rPr lang="es-MX" sz="1600" b="1">
                <a:solidFill>
                  <a:schemeClr val="bg2"/>
                </a:solidFill>
                <a:latin typeface="Comic Sans MS" pitchFamily="66" charset="0"/>
              </a:rPr>
              <a:t> 8.3 Mill. Hab.</a:t>
            </a:r>
          </a:p>
          <a:p>
            <a:pPr>
              <a:buFontTx/>
              <a:buChar char="•"/>
            </a:pPr>
            <a:r>
              <a:rPr lang="es-MX" sz="1600" b="1">
                <a:solidFill>
                  <a:schemeClr val="bg2"/>
                </a:solidFill>
                <a:latin typeface="Comic Sans MS" pitchFamily="66" charset="0"/>
              </a:rPr>
              <a:t> 37 Grupos Étnicos</a:t>
            </a:r>
          </a:p>
          <a:p>
            <a:pPr>
              <a:buFontTx/>
              <a:buChar char="•"/>
            </a:pPr>
            <a:r>
              <a:rPr lang="es-MX" sz="1600" b="1">
                <a:solidFill>
                  <a:schemeClr val="bg2"/>
                </a:solidFill>
                <a:latin typeface="Comic Sans MS" pitchFamily="66" charset="0"/>
              </a:rPr>
              <a:t> 10 Fam. Linguístic.</a:t>
            </a:r>
            <a:endParaRPr lang="es-ES" sz="1600" b="1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0678863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BO" sz="2800" dirty="0" smtClean="0"/>
              <a:t>FUENTES DE RECURSOS FINANCIEROS MUNICIPALES</a:t>
            </a:r>
            <a:endParaRPr lang="es-BO" sz="28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6996867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92666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450" name="Object 2"/>
          <p:cNvGraphicFramePr>
            <a:graphicFrameLocks noChangeAspect="1"/>
          </p:cNvGraphicFramePr>
          <p:nvPr/>
        </p:nvGraphicFramePr>
        <p:xfrm>
          <a:off x="0" y="1316038"/>
          <a:ext cx="9144000" cy="5541962"/>
        </p:xfrm>
        <a:graphic>
          <a:graphicData uri="http://schemas.openxmlformats.org/presentationml/2006/ole">
            <p:oleObj spid="_x0000_s5134" name="Gráfico" r:id="rId3" imgW="7502400" imgH="4521600" progId="Excel.Chart.8">
              <p:embed/>
            </p:oleObj>
          </a:graphicData>
        </a:graphic>
      </p:graphicFrame>
      <p:sp>
        <p:nvSpPr>
          <p:cNvPr id="1044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97768"/>
            <a:ext cx="8229600" cy="1143000"/>
          </a:xfrm>
        </p:spPr>
        <p:txBody>
          <a:bodyPr>
            <a:normAutofit/>
          </a:bodyPr>
          <a:lstStyle/>
          <a:p>
            <a:r>
              <a:rPr lang="es-MX" sz="2700" dirty="0" smtClean="0"/>
              <a:t>EVOLUCIÓN DE LOS RECURSOS MUNICIPALES</a:t>
            </a:r>
            <a:br>
              <a:rPr lang="es-MX" sz="2700" dirty="0" smtClean="0"/>
            </a:br>
            <a:r>
              <a:rPr lang="es-MX" sz="2800" dirty="0" smtClean="0"/>
              <a:t>1994 </a:t>
            </a:r>
            <a:r>
              <a:rPr lang="es-MX" sz="2800" dirty="0"/>
              <a:t>- 2003</a:t>
            </a:r>
          </a:p>
        </p:txBody>
      </p:sp>
    </p:spTree>
    <p:extLst>
      <p:ext uri="{BB962C8B-B14F-4D97-AF65-F5344CB8AC3E}">
        <p14:creationId xmlns:p14="http://schemas.microsoft.com/office/powerpoint/2010/main" xmlns="" val="149372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79388" y="908050"/>
            <a:ext cx="7705725" cy="4537075"/>
          </a:xfrm>
          <a:noFill/>
          <a:ln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07523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8229600" cy="1143000"/>
          </a:xfrm>
        </p:spPr>
        <p:txBody>
          <a:bodyPr/>
          <a:lstStyle/>
          <a:p>
            <a:pPr algn="r"/>
            <a:r>
              <a:rPr lang="es-ES" sz="3400">
                <a:solidFill>
                  <a:schemeClr val="accent2"/>
                </a:solidFill>
                <a:latin typeface="Verdana" pitchFamily="34" charset="0"/>
              </a:rPr>
              <a:t>Ingresos Municipales 1994 – 2007</a:t>
            </a:r>
            <a:br>
              <a:rPr lang="es-ES" sz="3400">
                <a:solidFill>
                  <a:schemeClr val="accent2"/>
                </a:solidFill>
                <a:latin typeface="Verdana" pitchFamily="34" charset="0"/>
              </a:rPr>
            </a:br>
            <a:endParaRPr lang="es-ES" sz="3400">
              <a:solidFill>
                <a:schemeClr val="accent2"/>
              </a:solidFill>
              <a:latin typeface="Verdana" pitchFamily="34" charset="0"/>
            </a:endParaRPr>
          </a:p>
        </p:txBody>
      </p:sp>
      <p:sp>
        <p:nvSpPr>
          <p:cNvPr id="107524" name="Oval 4"/>
          <p:cNvSpPr>
            <a:spLocks noChangeArrowheads="1"/>
          </p:cNvSpPr>
          <p:nvPr/>
        </p:nvSpPr>
        <p:spPr bwMode="auto">
          <a:xfrm>
            <a:off x="5075238" y="3140075"/>
            <a:ext cx="360362" cy="2889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7525" name="Oval 5"/>
          <p:cNvSpPr>
            <a:spLocks noChangeArrowheads="1"/>
          </p:cNvSpPr>
          <p:nvPr/>
        </p:nvSpPr>
        <p:spPr bwMode="auto">
          <a:xfrm>
            <a:off x="5148263" y="3932238"/>
            <a:ext cx="360362" cy="2889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4932363" y="3500438"/>
            <a:ext cx="606425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500" b="1">
                <a:solidFill>
                  <a:srgbClr val="CC3300"/>
                </a:solidFill>
                <a:latin typeface="Verdana" pitchFamily="34" charset="0"/>
              </a:rPr>
              <a:t>IDH</a:t>
            </a:r>
          </a:p>
        </p:txBody>
      </p:sp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1187450" y="5661025"/>
            <a:ext cx="936625" cy="376238"/>
          </a:xfrm>
          <a:prstGeom prst="rect">
            <a:avLst/>
          </a:prstGeom>
          <a:solidFill>
            <a:srgbClr val="CC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accent2"/>
                </a:solidFill>
                <a:latin typeface="Verdana" pitchFamily="34" charset="0"/>
              </a:rPr>
              <a:t>1994</a:t>
            </a:r>
          </a:p>
        </p:txBody>
      </p:sp>
      <p:sp>
        <p:nvSpPr>
          <p:cNvPr id="107528" name="AutoShape 8"/>
          <p:cNvSpPr>
            <a:spLocks noChangeArrowheads="1"/>
          </p:cNvSpPr>
          <p:nvPr/>
        </p:nvSpPr>
        <p:spPr bwMode="auto">
          <a:xfrm>
            <a:off x="2268538" y="5661025"/>
            <a:ext cx="647700" cy="360363"/>
          </a:xfrm>
          <a:prstGeom prst="rightArrow">
            <a:avLst>
              <a:gd name="adj1" fmla="val 50000"/>
              <a:gd name="adj2" fmla="val 44934"/>
            </a:avLst>
          </a:prstGeom>
          <a:solidFill>
            <a:srgbClr val="CCFFFF"/>
          </a:solidFill>
          <a:ln w="9525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>
            <a:off x="1187450" y="6308725"/>
            <a:ext cx="936625" cy="376238"/>
          </a:xfrm>
          <a:prstGeom prst="rect">
            <a:avLst/>
          </a:prstGeom>
          <a:solidFill>
            <a:srgbClr val="CC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accent2"/>
                </a:solidFill>
                <a:latin typeface="Verdana" pitchFamily="34" charset="0"/>
              </a:rPr>
              <a:t>2007</a:t>
            </a:r>
          </a:p>
        </p:txBody>
      </p:sp>
      <p:sp>
        <p:nvSpPr>
          <p:cNvPr id="107530" name="AutoShape 10"/>
          <p:cNvSpPr>
            <a:spLocks noChangeArrowheads="1"/>
          </p:cNvSpPr>
          <p:nvPr/>
        </p:nvSpPr>
        <p:spPr bwMode="auto">
          <a:xfrm>
            <a:off x="2268538" y="6308725"/>
            <a:ext cx="647700" cy="360363"/>
          </a:xfrm>
          <a:prstGeom prst="rightArrow">
            <a:avLst>
              <a:gd name="adj1" fmla="val 50000"/>
              <a:gd name="adj2" fmla="val 44934"/>
            </a:avLst>
          </a:prstGeom>
          <a:solidFill>
            <a:srgbClr val="CCFFFF"/>
          </a:solidFill>
          <a:ln w="9525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7531" name="Text Box 11"/>
          <p:cNvSpPr txBox="1">
            <a:spLocks noChangeArrowheads="1"/>
          </p:cNvSpPr>
          <p:nvPr/>
        </p:nvSpPr>
        <p:spPr bwMode="auto">
          <a:xfrm>
            <a:off x="3132138" y="5661025"/>
            <a:ext cx="2952750" cy="346075"/>
          </a:xfrm>
          <a:prstGeom prst="rect">
            <a:avLst/>
          </a:prstGeom>
          <a:solidFill>
            <a:srgbClr val="FFFF9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600" b="1">
                <a:solidFill>
                  <a:schemeClr val="accent2"/>
                </a:solidFill>
                <a:latin typeface="Verdana" pitchFamily="34" charset="0"/>
              </a:rPr>
              <a:t>177 millones de $us</a:t>
            </a:r>
          </a:p>
        </p:txBody>
      </p:sp>
      <p:sp>
        <p:nvSpPr>
          <p:cNvPr id="107532" name="Text Box 12"/>
          <p:cNvSpPr txBox="1">
            <a:spLocks noChangeArrowheads="1"/>
          </p:cNvSpPr>
          <p:nvPr/>
        </p:nvSpPr>
        <p:spPr bwMode="auto">
          <a:xfrm>
            <a:off x="3132138" y="6308725"/>
            <a:ext cx="2952750" cy="346075"/>
          </a:xfrm>
          <a:prstGeom prst="rect">
            <a:avLst/>
          </a:prstGeom>
          <a:solidFill>
            <a:srgbClr val="FFFF9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600" b="1">
                <a:solidFill>
                  <a:schemeClr val="accent2"/>
                </a:solidFill>
                <a:latin typeface="Verdana" pitchFamily="34" charset="0"/>
              </a:rPr>
              <a:t>970 millones de $us</a:t>
            </a:r>
          </a:p>
        </p:txBody>
      </p:sp>
      <p:sp>
        <p:nvSpPr>
          <p:cNvPr id="107533" name="Oval 13"/>
          <p:cNvSpPr>
            <a:spLocks noChangeArrowheads="1"/>
          </p:cNvSpPr>
          <p:nvPr/>
        </p:nvSpPr>
        <p:spPr bwMode="auto">
          <a:xfrm>
            <a:off x="6156325" y="5876925"/>
            <a:ext cx="1150938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dirty="0">
                <a:solidFill>
                  <a:schemeClr val="bg1"/>
                </a:solidFill>
                <a:latin typeface="Verdana" pitchFamily="34" charset="0"/>
              </a:rPr>
              <a:t>450%</a:t>
            </a:r>
          </a:p>
        </p:txBody>
      </p:sp>
      <p:sp>
        <p:nvSpPr>
          <p:cNvPr id="107534" name="AutoShape 14"/>
          <p:cNvSpPr>
            <a:spLocks noChangeArrowheads="1"/>
          </p:cNvSpPr>
          <p:nvPr/>
        </p:nvSpPr>
        <p:spPr bwMode="auto">
          <a:xfrm rot="16200000">
            <a:off x="7206456" y="5906294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7535" name="Line 15"/>
          <p:cNvSpPr>
            <a:spLocks noChangeShapeType="1"/>
          </p:cNvSpPr>
          <p:nvPr/>
        </p:nvSpPr>
        <p:spPr bwMode="auto">
          <a:xfrm flipV="1">
            <a:off x="5292725" y="3787775"/>
            <a:ext cx="0" cy="1460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BO"/>
          </a:p>
        </p:txBody>
      </p:sp>
      <p:sp>
        <p:nvSpPr>
          <p:cNvPr id="107536" name="Line 16"/>
          <p:cNvSpPr>
            <a:spLocks noChangeShapeType="1"/>
          </p:cNvSpPr>
          <p:nvPr/>
        </p:nvSpPr>
        <p:spPr bwMode="auto">
          <a:xfrm flipV="1">
            <a:off x="5292725" y="3429000"/>
            <a:ext cx="0" cy="1460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BO"/>
          </a:p>
        </p:txBody>
      </p:sp>
      <p:sp>
        <p:nvSpPr>
          <p:cNvPr id="107537" name="Text Box 17"/>
          <p:cNvSpPr txBox="1">
            <a:spLocks noChangeArrowheads="1"/>
          </p:cNvSpPr>
          <p:nvPr/>
        </p:nvSpPr>
        <p:spPr bwMode="auto">
          <a:xfrm>
            <a:off x="6948488" y="1196975"/>
            <a:ext cx="2016125" cy="121285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200" b="1">
                <a:solidFill>
                  <a:srgbClr val="CC3300"/>
                </a:solidFill>
                <a:latin typeface="Verdana" pitchFamily="34" charset="0"/>
              </a:rPr>
              <a:t>Con la asignación de los recursos IDH, el presupuesto municipal creció en un 58% entre los años 2005 y 2007</a:t>
            </a:r>
          </a:p>
        </p:txBody>
      </p:sp>
      <p:sp>
        <p:nvSpPr>
          <p:cNvPr id="107538" name="Text Box 18"/>
          <p:cNvSpPr txBox="1">
            <a:spLocks noChangeArrowheads="1"/>
          </p:cNvSpPr>
          <p:nvPr/>
        </p:nvSpPr>
        <p:spPr bwMode="auto">
          <a:xfrm>
            <a:off x="250825" y="5157788"/>
            <a:ext cx="21717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000">
                <a:solidFill>
                  <a:schemeClr val="accent2"/>
                </a:solidFill>
                <a:latin typeface="Verdana" pitchFamily="34" charset="0"/>
              </a:rPr>
              <a:t>Fuente: Ministerio de Hacienda</a:t>
            </a:r>
          </a:p>
        </p:txBody>
      </p:sp>
    </p:spTree>
    <p:extLst>
      <p:ext uri="{BB962C8B-B14F-4D97-AF65-F5344CB8AC3E}">
        <p14:creationId xmlns:p14="http://schemas.microsoft.com/office/powerpoint/2010/main" xmlns="" val="370285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50825" y="1125538"/>
            <a:ext cx="7239000" cy="4175125"/>
          </a:xfrm>
          <a:noFill/>
          <a:ln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08547" name="Rectangle 3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8229600" cy="1143000"/>
          </a:xfrm>
          <a:noFill/>
          <a:ln/>
        </p:spPr>
        <p:txBody>
          <a:bodyPr/>
          <a:lstStyle/>
          <a:p>
            <a:pPr algn="r"/>
            <a:r>
              <a:rPr lang="es-ES" sz="3400">
                <a:solidFill>
                  <a:schemeClr val="accent2"/>
                </a:solidFill>
                <a:latin typeface="Verdana" pitchFamily="34" charset="0"/>
              </a:rPr>
              <a:t>Eficiencia Administrativa</a:t>
            </a:r>
            <a:br>
              <a:rPr lang="es-ES" sz="3400">
                <a:solidFill>
                  <a:schemeClr val="accent2"/>
                </a:solidFill>
                <a:latin typeface="Verdana" pitchFamily="34" charset="0"/>
              </a:rPr>
            </a:br>
            <a:r>
              <a:rPr lang="es-ES" sz="3000">
                <a:solidFill>
                  <a:schemeClr val="accent2"/>
                </a:solidFill>
                <a:latin typeface="Verdana" pitchFamily="34" charset="0"/>
              </a:rPr>
              <a:t>Esfuerzo fiscal de sostenibilidad</a:t>
            </a:r>
          </a:p>
        </p:txBody>
      </p:sp>
      <p:sp>
        <p:nvSpPr>
          <p:cNvPr id="108548" name="Oval 4"/>
          <p:cNvSpPr>
            <a:spLocks noChangeArrowheads="1"/>
          </p:cNvSpPr>
          <p:nvPr/>
        </p:nvSpPr>
        <p:spPr bwMode="auto">
          <a:xfrm rot="-975048">
            <a:off x="3924300" y="3500438"/>
            <a:ext cx="793750" cy="6477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8549" name="Line 5"/>
          <p:cNvSpPr>
            <a:spLocks noChangeShapeType="1"/>
          </p:cNvSpPr>
          <p:nvPr/>
        </p:nvSpPr>
        <p:spPr bwMode="auto">
          <a:xfrm>
            <a:off x="3419475" y="3357563"/>
            <a:ext cx="719138" cy="3587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BO"/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971550" y="2133600"/>
            <a:ext cx="2519363" cy="119697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CC3300"/>
                </a:solidFill>
                <a:latin typeface="Verdana" pitchFamily="34" charset="0"/>
              </a:rPr>
              <a:t>Antes del IDH, el Ingreso Propio crecía en forma proporcional a las Transferencias, contando con una brecha muy pequeña entre ambos</a:t>
            </a: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7451725" y="1484313"/>
            <a:ext cx="1692275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100" b="1" u="sng" dirty="0">
                <a:solidFill>
                  <a:schemeClr val="accent2"/>
                </a:solidFill>
                <a:latin typeface="Verdana" pitchFamily="34" charset="0"/>
              </a:rPr>
              <a:t>Transferencias: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1100" dirty="0">
                <a:solidFill>
                  <a:schemeClr val="accent2"/>
                </a:solidFill>
                <a:latin typeface="Verdana" pitchFamily="34" charset="0"/>
              </a:rPr>
              <a:t> Coparticipación Tributaria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1100" dirty="0">
                <a:solidFill>
                  <a:schemeClr val="accent2"/>
                </a:solidFill>
                <a:latin typeface="Verdana" pitchFamily="34" charset="0"/>
              </a:rPr>
              <a:t> HIPC II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1100" dirty="0">
                <a:solidFill>
                  <a:schemeClr val="accent2"/>
                </a:solidFill>
                <a:latin typeface="Verdana" pitchFamily="34" charset="0"/>
              </a:rPr>
              <a:t> IDH</a:t>
            </a:r>
          </a:p>
          <a:p>
            <a:pPr>
              <a:spcBef>
                <a:spcPct val="50000"/>
              </a:spcBef>
            </a:pPr>
            <a:r>
              <a:rPr lang="es-ES" sz="1100" b="1" u="sng" dirty="0">
                <a:solidFill>
                  <a:schemeClr val="accent2"/>
                </a:solidFill>
                <a:latin typeface="Verdana" pitchFamily="34" charset="0"/>
              </a:rPr>
              <a:t>Ingresos Propios: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1100" dirty="0">
                <a:solidFill>
                  <a:schemeClr val="accent2"/>
                </a:solidFill>
                <a:latin typeface="Verdana" pitchFamily="34" charset="0"/>
              </a:rPr>
              <a:t> Impuestos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1100" dirty="0">
                <a:solidFill>
                  <a:schemeClr val="accent2"/>
                </a:solidFill>
                <a:latin typeface="Verdana" pitchFamily="34" charset="0"/>
              </a:rPr>
              <a:t> Tasas y Patentes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s-ES" sz="1100" dirty="0">
                <a:solidFill>
                  <a:schemeClr val="accent2"/>
                </a:solidFill>
                <a:latin typeface="Verdana" pitchFamily="34" charset="0"/>
              </a:rPr>
              <a:t> Otros ingresos</a:t>
            </a:r>
          </a:p>
          <a:p>
            <a:pPr>
              <a:spcBef>
                <a:spcPct val="50000"/>
              </a:spcBef>
            </a:pPr>
            <a:endParaRPr lang="es-ES" sz="1100" dirty="0">
              <a:solidFill>
                <a:schemeClr val="accent2"/>
              </a:solidFill>
              <a:latin typeface="Verdana" pitchFamily="34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endParaRPr lang="es-ES" sz="1100" dirty="0">
              <a:solidFill>
                <a:schemeClr val="accent2"/>
              </a:solidFill>
              <a:latin typeface="Verdana" pitchFamily="34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endParaRPr lang="es-ES" sz="1100" dirty="0">
              <a:solidFill>
                <a:schemeClr val="accent2"/>
              </a:solidFill>
              <a:latin typeface="Verdana" pitchFamily="34" charset="0"/>
            </a:endParaRP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611188" y="5661025"/>
            <a:ext cx="936625" cy="376238"/>
          </a:xfrm>
          <a:prstGeom prst="rect">
            <a:avLst/>
          </a:prstGeom>
          <a:solidFill>
            <a:srgbClr val="CC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accent2"/>
                </a:solidFill>
                <a:latin typeface="Verdana" pitchFamily="34" charset="0"/>
              </a:rPr>
              <a:t>1994</a:t>
            </a:r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611188" y="6308725"/>
            <a:ext cx="936625" cy="376238"/>
          </a:xfrm>
          <a:prstGeom prst="rect">
            <a:avLst/>
          </a:prstGeom>
          <a:solidFill>
            <a:srgbClr val="CC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accent2"/>
                </a:solidFill>
                <a:latin typeface="Verdana" pitchFamily="34" charset="0"/>
              </a:rPr>
              <a:t>2007</a:t>
            </a:r>
          </a:p>
        </p:txBody>
      </p:sp>
      <p:sp>
        <p:nvSpPr>
          <p:cNvPr id="108554" name="AutoShape 10"/>
          <p:cNvSpPr>
            <a:spLocks noChangeArrowheads="1"/>
          </p:cNvSpPr>
          <p:nvPr/>
        </p:nvSpPr>
        <p:spPr bwMode="auto">
          <a:xfrm>
            <a:off x="1692275" y="5661025"/>
            <a:ext cx="647700" cy="360363"/>
          </a:xfrm>
          <a:prstGeom prst="rightArrow">
            <a:avLst>
              <a:gd name="adj1" fmla="val 50000"/>
              <a:gd name="adj2" fmla="val 44934"/>
            </a:avLst>
          </a:prstGeom>
          <a:solidFill>
            <a:srgbClr val="CCFFFF"/>
          </a:solidFill>
          <a:ln w="9525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8555" name="AutoShape 11"/>
          <p:cNvSpPr>
            <a:spLocks noChangeArrowheads="1"/>
          </p:cNvSpPr>
          <p:nvPr/>
        </p:nvSpPr>
        <p:spPr bwMode="auto">
          <a:xfrm>
            <a:off x="1692275" y="6308725"/>
            <a:ext cx="647700" cy="360363"/>
          </a:xfrm>
          <a:prstGeom prst="rightArrow">
            <a:avLst>
              <a:gd name="adj1" fmla="val 50000"/>
              <a:gd name="adj2" fmla="val 44934"/>
            </a:avLst>
          </a:prstGeom>
          <a:solidFill>
            <a:srgbClr val="CCFFFF"/>
          </a:solidFill>
          <a:ln w="9525">
            <a:solidFill>
              <a:srgbClr val="33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2555875" y="5589588"/>
            <a:ext cx="2952750" cy="527050"/>
          </a:xfrm>
          <a:prstGeom prst="rect">
            <a:avLst/>
          </a:prstGeom>
          <a:solidFill>
            <a:srgbClr val="FFFF9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chemeClr val="accent2"/>
                </a:solidFill>
                <a:latin typeface="Verdana" pitchFamily="34" charset="0"/>
              </a:rPr>
              <a:t>65 millones de $us de ingresos propios</a:t>
            </a:r>
          </a:p>
        </p:txBody>
      </p:sp>
      <p:sp>
        <p:nvSpPr>
          <p:cNvPr id="108557" name="Text Box 13"/>
          <p:cNvSpPr txBox="1">
            <a:spLocks noChangeArrowheads="1"/>
          </p:cNvSpPr>
          <p:nvPr/>
        </p:nvSpPr>
        <p:spPr bwMode="auto">
          <a:xfrm>
            <a:off x="2555875" y="6165850"/>
            <a:ext cx="2952750" cy="527050"/>
          </a:xfrm>
          <a:prstGeom prst="rect">
            <a:avLst/>
          </a:prstGeom>
          <a:solidFill>
            <a:srgbClr val="FFFF9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chemeClr val="accent2"/>
                </a:solidFill>
                <a:latin typeface="Verdana" pitchFamily="34" charset="0"/>
              </a:rPr>
              <a:t>194 millones de $us de ingresos propios</a:t>
            </a:r>
          </a:p>
        </p:txBody>
      </p:sp>
      <p:sp>
        <p:nvSpPr>
          <p:cNvPr id="108558" name="Oval 14"/>
          <p:cNvSpPr>
            <a:spLocks noChangeArrowheads="1"/>
          </p:cNvSpPr>
          <p:nvPr/>
        </p:nvSpPr>
        <p:spPr bwMode="auto">
          <a:xfrm>
            <a:off x="5795963" y="5805488"/>
            <a:ext cx="1150937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dirty="0">
                <a:solidFill>
                  <a:schemeClr val="bg1"/>
                </a:solidFill>
                <a:latin typeface="Verdana" pitchFamily="34" charset="0"/>
              </a:rPr>
              <a:t>198%</a:t>
            </a:r>
          </a:p>
        </p:txBody>
      </p:sp>
      <p:sp>
        <p:nvSpPr>
          <p:cNvPr id="108559" name="AutoShape 15"/>
          <p:cNvSpPr>
            <a:spLocks noChangeArrowheads="1"/>
          </p:cNvSpPr>
          <p:nvPr/>
        </p:nvSpPr>
        <p:spPr bwMode="auto">
          <a:xfrm rot="16200000">
            <a:off x="6990557" y="5834856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BO"/>
          </a:p>
        </p:txBody>
      </p:sp>
      <p:sp>
        <p:nvSpPr>
          <p:cNvPr id="108560" name="Oval 16"/>
          <p:cNvSpPr>
            <a:spLocks noChangeArrowheads="1"/>
          </p:cNvSpPr>
          <p:nvPr/>
        </p:nvSpPr>
        <p:spPr bwMode="auto">
          <a:xfrm rot="-975048">
            <a:off x="900113" y="4292600"/>
            <a:ext cx="385762" cy="287338"/>
          </a:xfrm>
          <a:prstGeom prst="ellips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8561" name="Oval 17"/>
          <p:cNvSpPr>
            <a:spLocks noChangeArrowheads="1"/>
          </p:cNvSpPr>
          <p:nvPr/>
        </p:nvSpPr>
        <p:spPr bwMode="auto">
          <a:xfrm rot="-975048">
            <a:off x="5338763" y="3789363"/>
            <a:ext cx="385762" cy="287337"/>
          </a:xfrm>
          <a:prstGeom prst="ellips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8562" name="Text Box 18"/>
          <p:cNvSpPr txBox="1">
            <a:spLocks noChangeArrowheads="1"/>
          </p:cNvSpPr>
          <p:nvPr/>
        </p:nvSpPr>
        <p:spPr bwMode="auto">
          <a:xfrm>
            <a:off x="323850" y="5013325"/>
            <a:ext cx="21717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000">
                <a:solidFill>
                  <a:schemeClr val="accent2"/>
                </a:solidFill>
                <a:latin typeface="Verdana" pitchFamily="34" charset="0"/>
              </a:rPr>
              <a:t>Fuente: Ministerio de Hacienda</a:t>
            </a:r>
          </a:p>
        </p:txBody>
      </p:sp>
    </p:spTree>
    <p:extLst>
      <p:ext uri="{BB962C8B-B14F-4D97-AF65-F5344CB8AC3E}">
        <p14:creationId xmlns:p14="http://schemas.microsoft.com/office/powerpoint/2010/main" xmlns="" val="135677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BO" dirty="0" smtClean="0"/>
              <a:t>HIPC EN LOS MUNICIPIOS</a:t>
            </a:r>
            <a:endParaRPr lang="es-B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BO" sz="2800" dirty="0" smtClean="0"/>
              <a:t>FONDO SOLIDARIO MUNICIPAL</a:t>
            </a:r>
          </a:p>
          <a:p>
            <a:r>
              <a:rPr lang="es-BO" sz="2800" dirty="0" smtClean="0"/>
              <a:t>Ley del Diálogo crea el FSN para la educación escolar y la salud públicas. </a:t>
            </a:r>
          </a:p>
          <a:p>
            <a:r>
              <a:rPr lang="es-BO" sz="2800" dirty="0" smtClean="0"/>
              <a:t>5 millones de dólares(2001) y </a:t>
            </a:r>
          </a:p>
          <a:p>
            <a:r>
              <a:rPr lang="es-BO" sz="2800" dirty="0" smtClean="0"/>
              <a:t>27 millones de dólares (2002 – 2015)</a:t>
            </a:r>
          </a:p>
          <a:p>
            <a:pPr marL="0" indent="0">
              <a:buNone/>
            </a:pPr>
            <a:r>
              <a:rPr lang="es-BO" sz="2800" dirty="0" smtClean="0"/>
              <a:t>CUENTA ESPECIAL DEL DIÁLOGO 2000</a:t>
            </a:r>
          </a:p>
          <a:p>
            <a:r>
              <a:rPr lang="es-BO" sz="2800" dirty="0" smtClean="0"/>
              <a:t>10% Salud; 20% Educación; 70% Infraestructura Productiva Y Social</a:t>
            </a:r>
            <a:endParaRPr lang="es-BO" sz="2800" dirty="0"/>
          </a:p>
        </p:txBody>
      </p:sp>
    </p:spTree>
    <p:extLst>
      <p:ext uri="{BB962C8B-B14F-4D97-AF65-F5344CB8AC3E}">
        <p14:creationId xmlns:p14="http://schemas.microsoft.com/office/powerpoint/2010/main" xmlns="" val="364154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BO" sz="2800" dirty="0" smtClean="0"/>
              <a:t>CONTRATACIÓN DE PERSONAL </a:t>
            </a:r>
            <a:r>
              <a:rPr lang="es-BO" sz="3200" dirty="0" smtClean="0"/>
              <a:t>DE SALUD CON RECURSOS HIPC SEGÚN DEPARTAMENTOS</a:t>
            </a:r>
            <a:br>
              <a:rPr lang="es-BO" sz="3200" dirty="0" smtClean="0"/>
            </a:br>
            <a:r>
              <a:rPr lang="es-BO" sz="3200" dirty="0" smtClean="0"/>
              <a:t>GESTIÓN 2002</a:t>
            </a:r>
            <a:endParaRPr lang="es-BO" sz="2800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57782001"/>
              </p:ext>
            </p:extLst>
          </p:nvPr>
        </p:nvGraphicFramePr>
        <p:xfrm>
          <a:off x="323528" y="2176463"/>
          <a:ext cx="8519806" cy="3052737"/>
        </p:xfrm>
        <a:graphic>
          <a:graphicData uri="http://schemas.openxmlformats.org/presentationml/2006/ole">
            <p:oleObj spid="_x0000_s9227" name="Hoja de cálculo" r:id="rId3" imgW="6991469" imgH="2504984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304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BO" sz="2800" dirty="0" smtClean="0"/>
              <a:t>RESUMEN DE PERSONAL DE SALUD CONTRATADO HIPC</a:t>
            </a:r>
            <a:br>
              <a:rPr lang="es-BO" sz="2800" dirty="0" smtClean="0"/>
            </a:br>
            <a:r>
              <a:rPr lang="es-BO" sz="2800" dirty="0" smtClean="0"/>
              <a:t>GESTIÓN 2002</a:t>
            </a:r>
            <a:endParaRPr lang="es-BO" sz="2800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18071968"/>
              </p:ext>
            </p:extLst>
          </p:nvPr>
        </p:nvGraphicFramePr>
        <p:xfrm>
          <a:off x="395536" y="2462213"/>
          <a:ext cx="8434721" cy="2983011"/>
        </p:xfrm>
        <a:graphic>
          <a:graphicData uri="http://schemas.openxmlformats.org/presentationml/2006/ole">
            <p:oleObj spid="_x0000_s10249" name="Hoja de cálculo" r:id="rId3" imgW="5467382" imgH="1933534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77902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7966" y="1340768"/>
            <a:ext cx="668806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s-BO" sz="2800" dirty="0" smtClean="0"/>
              <a:t>GASTO SECTORIAL DE LOS RECURSOS HIPC EN 111 MUNICIPIOS MONITOREADOS. GESTIÓN 2002</a:t>
            </a:r>
            <a:endParaRPr lang="es-BO" sz="2800" dirty="0"/>
          </a:p>
        </p:txBody>
      </p:sp>
      <p:sp>
        <p:nvSpPr>
          <p:cNvPr id="6" name="5 CuadroTexto"/>
          <p:cNvSpPr txBox="1"/>
          <p:nvPr/>
        </p:nvSpPr>
        <p:spPr>
          <a:xfrm>
            <a:off x="1331640" y="5847655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BO" sz="1200" dirty="0" smtClean="0"/>
              <a:t>Fuente: Unidad de Programación Fiscal. Viceministerio de Tesoro y Crédito Público del Ministerio de Finanzas. La Paz Bolivia 2003</a:t>
            </a:r>
            <a:endParaRPr lang="es-BO" sz="1200" dirty="0"/>
          </a:p>
        </p:txBody>
      </p:sp>
    </p:spTree>
    <p:extLst>
      <p:ext uri="{BB962C8B-B14F-4D97-AF65-F5344CB8AC3E}">
        <p14:creationId xmlns:p14="http://schemas.microsoft.com/office/powerpoint/2010/main" xmlns="" val="424793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s-BO" sz="2800" dirty="0" smtClean="0"/>
              <a:t>CATEGORÍAS DE MUNICIPIOS</a:t>
            </a:r>
            <a:endParaRPr lang="es-BO" sz="28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61568854"/>
              </p:ext>
            </p:extLst>
          </p:nvPr>
        </p:nvGraphicFramePr>
        <p:xfrm>
          <a:off x="1115616" y="1268760"/>
          <a:ext cx="6912768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5451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BO" sz="2000" b="1" dirty="0" smtClean="0"/>
              <a:t>TRANSFERENCIAS HIPC II EN SALUD A MUNICIPALIDADES POR CATEGORÍA</a:t>
            </a:r>
            <a:endParaRPr lang="es-BO" sz="2000" b="1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72227941"/>
              </p:ext>
            </p:extLst>
          </p:nvPr>
        </p:nvGraphicFramePr>
        <p:xfrm>
          <a:off x="827088" y="1412875"/>
          <a:ext cx="7273925" cy="4576763"/>
        </p:xfrm>
        <a:graphic>
          <a:graphicData uri="http://schemas.openxmlformats.org/presentationml/2006/ole">
            <p:oleObj spid="_x0000_s2063" name="Hoja de cálculo" r:id="rId3" imgW="5162619" imgH="3248111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81832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BO" sz="2200" b="1" dirty="0" smtClean="0"/>
              <a:t/>
            </a:r>
            <a:br>
              <a:rPr lang="es-BO" sz="2200" b="1" dirty="0" smtClean="0"/>
            </a:br>
            <a:r>
              <a:rPr lang="es-BO" sz="2200" b="1" dirty="0"/>
              <a:t/>
            </a:r>
            <a:br>
              <a:rPr lang="es-BO" sz="2200" b="1" dirty="0"/>
            </a:br>
            <a:r>
              <a:rPr lang="es-BO" sz="2200" b="1" dirty="0" smtClean="0"/>
              <a:t>TRANSFERENCIAS HIPC II EN SALUD A MUNICIPALIDADES </a:t>
            </a:r>
            <a:r>
              <a:rPr lang="es-BO" b="1" dirty="0"/>
              <a:t/>
            </a:r>
            <a:br>
              <a:rPr lang="es-BO" b="1" dirty="0"/>
            </a:br>
            <a:endParaRPr lang="es-BO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8136904" cy="5147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2290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BO" sz="2800" dirty="0" smtClean="0"/>
              <a:t>MUNICIPIO SAN JUAN</a:t>
            </a:r>
            <a:endParaRPr lang="es-BO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BO" sz="2400" dirty="0" smtClean="0"/>
              <a:t>½ ítem de un médico</a:t>
            </a:r>
          </a:p>
          <a:p>
            <a:r>
              <a:rPr lang="es-BO" sz="2400" dirty="0" smtClean="0"/>
              <a:t>HIPC salud:</a:t>
            </a:r>
          </a:p>
          <a:p>
            <a:pPr lvl="1"/>
            <a:r>
              <a:rPr lang="es-BO" sz="2000" dirty="0" smtClean="0"/>
              <a:t>2008: Bs. 23.557,04</a:t>
            </a:r>
          </a:p>
          <a:p>
            <a:pPr lvl="1"/>
            <a:r>
              <a:rPr lang="es-BO" sz="2000" dirty="0" smtClean="0"/>
              <a:t>2009: Bs. 55.593,80</a:t>
            </a:r>
          </a:p>
          <a:p>
            <a:pPr lvl="1"/>
            <a:r>
              <a:rPr lang="es-BO" sz="2000" dirty="0" smtClean="0"/>
              <a:t>2010: Bs. 60.142,21</a:t>
            </a:r>
          </a:p>
          <a:p>
            <a:r>
              <a:rPr lang="es-BO" sz="2400" dirty="0" smtClean="0"/>
              <a:t>Material de escritorio, papelería (impresión de formularios), mantenimiento y combustibles para ambulancias y otros menores. </a:t>
            </a:r>
          </a:p>
          <a:p>
            <a:r>
              <a:rPr lang="es-BO" sz="2400" dirty="0" smtClean="0"/>
              <a:t>En resumen, va para gastos de funcionamiento y no para inversión o infraestructura.</a:t>
            </a:r>
          </a:p>
          <a:p>
            <a:r>
              <a:rPr lang="es-BO" sz="2400" dirty="0" smtClean="0"/>
              <a:t>Recuperaron 4 ítems HIPC para Red Ichilo, estaban en la ciudad de Santa Cruz.</a:t>
            </a:r>
          </a:p>
        </p:txBody>
      </p:sp>
      <p:pic>
        <p:nvPicPr>
          <p:cNvPr id="6146" name="Picture 2" descr="http://www.lostiempos.com/especiales/edicion/especiales/20120216/media_recortes/2012/02/25/338244_g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080657"/>
            <a:ext cx="4392488" cy="242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575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mporáneo">
  <a:themeElements>
    <a:clrScheme name="Contemporáneo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9999"/>
      </a:accent1>
      <a:accent2>
        <a:srgbClr val="FF9933"/>
      </a:accent2>
      <a:accent3>
        <a:srgbClr val="AAB8E2"/>
      </a:accent3>
      <a:accent4>
        <a:srgbClr val="DADADA"/>
      </a:accent4>
      <a:accent5>
        <a:srgbClr val="AACACA"/>
      </a:accent5>
      <a:accent6>
        <a:srgbClr val="E78A2D"/>
      </a:accent6>
      <a:hlink>
        <a:srgbClr val="330099"/>
      </a:hlink>
      <a:folHlink>
        <a:srgbClr val="CBCBCB"/>
      </a:folHlink>
    </a:clrScheme>
    <a:fontScheme name="Contemporáne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ontemporáneo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9999"/>
        </a:accent1>
        <a:accent2>
          <a:srgbClr val="FF9933"/>
        </a:accent2>
        <a:accent3>
          <a:srgbClr val="AAB8E2"/>
        </a:accent3>
        <a:accent4>
          <a:srgbClr val="DADADA"/>
        </a:accent4>
        <a:accent5>
          <a:srgbClr val="AACACA"/>
        </a:accent5>
        <a:accent6>
          <a:srgbClr val="E78A2D"/>
        </a:accent6>
        <a:hlink>
          <a:srgbClr val="330099"/>
        </a:hlink>
        <a:folHlink>
          <a:srgbClr val="CBC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temporáneo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áneo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temporáneo 1">
    <a:dk1>
      <a:srgbClr val="000000"/>
    </a:dk1>
    <a:lt1>
      <a:srgbClr val="FFFFFF"/>
    </a:lt1>
    <a:dk2>
      <a:srgbClr val="0066CC"/>
    </a:dk2>
    <a:lt2>
      <a:srgbClr val="CBCBCB"/>
    </a:lt2>
    <a:accent1>
      <a:srgbClr val="009999"/>
    </a:accent1>
    <a:accent2>
      <a:srgbClr val="FF9933"/>
    </a:accent2>
    <a:accent3>
      <a:srgbClr val="AAB8E2"/>
    </a:accent3>
    <a:accent4>
      <a:srgbClr val="DADADA"/>
    </a:accent4>
    <a:accent5>
      <a:srgbClr val="AACACA"/>
    </a:accent5>
    <a:accent6>
      <a:srgbClr val="E78A2D"/>
    </a:accent6>
    <a:hlink>
      <a:srgbClr val="330099"/>
    </a:hlink>
    <a:folHlink>
      <a:srgbClr val="CBCBC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596</Words>
  <Application>Microsoft Office PowerPoint</Application>
  <PresentationFormat>Presentación en pantalla (4:3)</PresentationFormat>
  <Paragraphs>118</Paragraphs>
  <Slides>16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Tema de Office</vt:lpstr>
      <vt:lpstr>Contemporáneo</vt:lpstr>
      <vt:lpstr>Gráfico</vt:lpstr>
      <vt:lpstr>Hoja de cálculo</vt:lpstr>
      <vt:lpstr>EL ALIVIO DE DEUDA EN BOLIVIA: RESULTADOS, EXPERIENCIAS Y DESAFÍOS</vt:lpstr>
      <vt:lpstr>Contenido</vt:lpstr>
      <vt:lpstr>Diapositiva 3</vt:lpstr>
      <vt:lpstr>Diapositiva 4</vt:lpstr>
      <vt:lpstr>FUENTES DE RECURSOS FINANCIEROS MUNICIPALES</vt:lpstr>
      <vt:lpstr>EVOLUCIÓN DE LOS RECURSOS MUNICIPALES 1994 - 2003</vt:lpstr>
      <vt:lpstr>Ingresos Municipales 1994 – 2007 </vt:lpstr>
      <vt:lpstr>Eficiencia Administrativa Esfuerzo fiscal de sostenibilidad</vt:lpstr>
      <vt:lpstr>HIPC EN LOS MUNICIPIOS</vt:lpstr>
      <vt:lpstr>CONTRATACIÓN DE PERSONAL DE SALUD CON RECURSOS HIPC SEGÚN DEPARTAMENTOS GESTIÓN 2002</vt:lpstr>
      <vt:lpstr>RESUMEN DE PERSONAL DE SALUD CONTRATADO HIPC GESTIÓN 2002</vt:lpstr>
      <vt:lpstr>GASTO SECTORIAL DE LOS RECURSOS HIPC EN 111 MUNICIPIOS MONITOREADOS. GESTIÓN 2002</vt:lpstr>
      <vt:lpstr>CATEGORÍAS DE MUNICIPIOS</vt:lpstr>
      <vt:lpstr>TRANSFERENCIAS HIPC II EN SALUD A MUNICIPALIDADES POR CATEGORÍA</vt:lpstr>
      <vt:lpstr>  TRANSFERENCIAS HIPC II EN SALUD A MUNICIPALIDADES  </vt:lpstr>
      <vt:lpstr>MUNICIPIO SAN JUAN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Tania Jemio</dc:creator>
  <cp:lastModifiedBy>Fundacion Jubileo</cp:lastModifiedBy>
  <cp:revision>20</cp:revision>
  <dcterms:created xsi:type="dcterms:W3CDTF">2012-04-16T14:52:09Z</dcterms:created>
  <dcterms:modified xsi:type="dcterms:W3CDTF">2012-04-17T00:50:47Z</dcterms:modified>
</cp:coreProperties>
</file>