
<file path=[Content_Types].xml><?xml version="1.0" encoding="utf-8"?>
<Types xmlns="http://schemas.openxmlformats.org/package/2006/content-types">
  <Override PartName="/ppt/slides/slide18.xml" ContentType="application/vnd.openxmlformats-officedocument.presentationml.slide+xml"/>
  <Override PartName="/ppt/notesSlides/notesSlide4.xml" ContentType="application/vnd.openxmlformats-officedocument.presentationml.notesSlide+xml"/>
  <Override PartName="/ppt/slides/slide9.xml" ContentType="application/vnd.openxmlformats-officedocument.presentationml.slide+xml"/>
  <Default Extension="emf" ContentType="image/x-emf"/>
  <Override PartName="/ppt/slides/slide14.xml" ContentType="application/vnd.openxmlformats-officedocument.presentationml.slide+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s/slide5.xml" ContentType="application/vnd.openxmlformats-officedocument.presentationml.slide+xml"/>
  <Default Extension="rels" ContentType="application/vnd.openxmlformats-package.relationships+xml"/>
  <Default Extension="jpeg" ContentType="image/jpeg"/>
  <Override PartName="/ppt/slides/slide10.xml" ContentType="application/vnd.openxmlformats-officedocument.presentationml.slide+xml"/>
  <Override PartName="/ppt/notesMasters/notesMaster1.xml" ContentType="application/vnd.openxmlformats-officedocument.presentationml.notesMaster+xml"/>
  <Override PartName="/ppt/slides/slide1.xml" ContentType="application/vnd.openxmlformats-officedocument.presentationml.slide+xml"/>
  <Override PartName="/ppt/slides/slide26.xml" ContentType="application/vnd.openxmlformats-officedocument.presentationml.slide+xml"/>
  <Override PartName="/ppt/slideLayouts/slideLayout5.xml" ContentType="application/vnd.openxmlformats-officedocument.presentationml.slideLayout+xml"/>
  <Override PartName="/docProps/app.xml" ContentType="application/vnd.openxmlformats-officedocument.extended-properties+xml"/>
  <Override PartName="/ppt/theme/theme2.xml" ContentType="application/vnd.openxmlformats-officedocument.theme+xml"/>
  <Override PartName="/ppt/slideLayouts/slideLayout1.xml" ContentType="application/vnd.openxmlformats-officedocument.presentationml.slideLayout+xml"/>
  <Override PartName="/ppt/slides/slide22.xml" ContentType="application/vnd.openxmlformats-officedocument.presentationml.slide+xml"/>
  <Override PartName="/ppt/slides/slide30.xml" ContentType="application/vnd.openxmlformats-officedocument.presentationml.slide+xml"/>
  <Default Extension="xml" ContentType="application/xml"/>
  <Override PartName="/ppt/slides/slide19.xml" ContentType="application/vnd.openxmlformats-officedocument.presentationml.slide+xml"/>
  <Override PartName="/ppt/notesSlides/notesSlide5.xml" ContentType="application/vnd.openxmlformats-officedocument.presentationml.notesSlide+xml"/>
  <Override PartName="/ppt/tableStyles.xml" ContentType="application/vnd.openxmlformats-officedocument.presentationml.tableStyles+xml"/>
  <Override PartName="/ppt/slides/slide15.xml" ContentType="application/vnd.openxmlformats-officedocument.presentationml.slide+xml"/>
  <Override PartName="/ppt/notesSlides/notesSlide1.xml" ContentType="application/vnd.openxmlformats-officedocument.presentationml.notesSlide+xml"/>
  <Override PartName="/ppt/slides/slide6.xml" ContentType="application/vnd.openxmlformats-officedocument.presentationml.slide+xml"/>
  <Override PartName="/docProps/core.xml" ContentType="application/vnd.openxmlformats-package.core-properties+xml"/>
  <Override PartName="/ppt/slides/slide11.xml" ContentType="application/vnd.openxmlformats-officedocument.presentationml.slide+xml"/>
  <Override PartName="/ppt/slideLayouts/slideLayout6.xml" ContentType="application/vnd.openxmlformats-officedocument.presentationml.slideLayout+xml"/>
  <Override PartName="/ppt/slides/slide27.xml" ContentType="application/vnd.openxmlformats-officedocument.presentationml.slide+xml"/>
  <Override PartName="/ppt/slides/slide2.xml" ContentType="application/vnd.openxmlformats-officedocument.presentationml.slide+xml"/>
  <Default Extension="png" ContentType="image/png"/>
  <Override PartName="/ppt/slideLayouts/slideLayout2.xml" ContentType="application/vnd.openxmlformats-officedocument.presentationml.slideLayout+xml"/>
  <Override PartName="/ppt/slides/slide23.xml" ContentType="application/vnd.openxmlformats-officedocument.presentationml.slide+xml"/>
  <Override PartName="/ppt/notesSlides/notesSlide6.xml" ContentType="application/vnd.openxmlformats-officedocument.presentationml.notesSlide+xml"/>
  <Override PartName="/ppt/slides/slide16.xml" ContentType="application/vnd.openxmlformats-officedocument.presentationml.slide+xml"/>
  <Override PartName="/ppt/notesSlides/notesSlide2.xml" ContentType="application/vnd.openxmlformats-officedocument.presentationml.notesSlide+xml"/>
  <Override PartName="/ppt/slides/slide7.xml" ContentType="application/vnd.openxmlformats-officedocument.presentationml.slide+xml"/>
  <Override PartName="/ppt/presentation.xml" ContentType="application/vnd.openxmlformats-officedocument.presentationml.presentation.main+xml"/>
  <Override PartName="/ppt/slides/slide12.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28.xml" ContentType="application/vnd.openxmlformats-officedocument.presentationml.slide+xml"/>
  <Override PartName="/ppt/slideLayouts/slideLayout3.xml" ContentType="application/vnd.openxmlformats-officedocument.presentationml.slideLayout+xml"/>
  <Override PartName="/ppt/slides/slide24.xml" ContentType="application/vnd.openxmlformats-officedocument.presentationml.slide+xml"/>
  <Override PartName="/ppt/slides/slide20.xml" ContentType="application/vnd.openxmlformats-officedocument.presentationml.slide+xml"/>
  <Override PartName="/ppt/notesSlides/notesSlide7.xml" ContentType="application/vnd.openxmlformats-officedocument.presentationml.notesSlide+xml"/>
  <Override PartName="/ppt/slides/slide17.xml" ContentType="application/vnd.openxmlformats-officedocument.presentationml.slide+xml"/>
  <Override PartName="/ppt/notesSlides/notesSlide3.xml" ContentType="application/vnd.openxmlformats-officedocument.presentationml.notesSlide+xml"/>
  <Override PartName="/ppt/slides/slide8.xml" ContentType="application/vnd.openxmlformats-officedocument.presentationml.slide+xml"/>
  <Override PartName="/ppt/presProps.xml" ContentType="application/vnd.openxmlformats-officedocument.presentationml.presProps+xml"/>
  <Override PartName="/ppt/slides/slide13.xml" ContentType="application/vnd.openxmlformats-officedocument.presentationml.slide+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s/slide4.xml" ContentType="application/vnd.openxmlformats-officedocument.presentationml.slide+xml"/>
  <Override PartName="/ppt/slides/slide29.xml" ContentType="application/vnd.openxmlformats-officedocument.presentationml.slide+xml"/>
  <Override PartName="/ppt/slideLayouts/slideLayout4.xml" ContentType="application/vnd.openxmlformats-officedocument.presentationml.slideLayout+xml"/>
  <Override PartName="/ppt/slides/slide25.xml" ContentType="application/vnd.openxmlformats-officedocument.presentationml.slide+xml"/>
  <Override PartName="/ppt/slideMasters/slideMaster1.xml" ContentType="application/vnd.openxmlformats-officedocument.presentationml.slideMaster+xml"/>
  <Override PartName="/ppt/theme/theme1.xml" ContentType="application/vnd.openxmlformats-officedocument.theme+xml"/>
  <Override PartName="/ppt/slides/slide2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trictFirstAndLastChars="0" saveSubsetFonts="1">
  <p:sldMasterIdLst>
    <p:sldMasterId r:id="rId1"/>
  </p:sldMasterIdLst>
  <p:notesMasterIdLst>
    <p:notesMasterId r:id="rId32"/>
  </p:notesMasterIdLst>
  <p:sldIdLst>
    <p:sldId id="256" r:id="rId2"/>
    <p:sldId id="342" r:id="rId3"/>
    <p:sldId id="343" r:id="rId4"/>
    <p:sldId id="407" r:id="rId5"/>
    <p:sldId id="393" r:id="rId6"/>
    <p:sldId id="358" r:id="rId7"/>
    <p:sldId id="359" r:id="rId8"/>
    <p:sldId id="362" r:id="rId9"/>
    <p:sldId id="460" r:id="rId10"/>
    <p:sldId id="372" r:id="rId11"/>
    <p:sldId id="373" r:id="rId12"/>
    <p:sldId id="374" r:id="rId13"/>
    <p:sldId id="459" r:id="rId14"/>
    <p:sldId id="451" r:id="rId15"/>
    <p:sldId id="458" r:id="rId16"/>
    <p:sldId id="408" r:id="rId17"/>
    <p:sldId id="409" r:id="rId18"/>
    <p:sldId id="410" r:id="rId19"/>
    <p:sldId id="453" r:id="rId20"/>
    <p:sldId id="454" r:id="rId21"/>
    <p:sldId id="455" r:id="rId22"/>
    <p:sldId id="456" r:id="rId23"/>
    <p:sldId id="457" r:id="rId24"/>
    <p:sldId id="396" r:id="rId25"/>
    <p:sldId id="397" r:id="rId26"/>
    <p:sldId id="390" r:id="rId27"/>
    <p:sldId id="392" r:id="rId28"/>
    <p:sldId id="344" r:id="rId29"/>
    <p:sldId id="257" r:id="rId30"/>
    <p:sldId id="349" r:id="rId31"/>
  </p:sldIdLst>
  <p:sldSz cx="9144000" cy="6858000" type="screen4x3"/>
  <p:notesSz cx="6858000" cy="9144000"/>
  <p:defaultTextStyle>
    <a:defPPr>
      <a:defRPr lang="es-ES_tradnl"/>
    </a:defPPr>
    <a:lvl1pPr algn="l" rtl="0" eaLnBrk="0" fontAlgn="base" hangingPunct="0">
      <a:spcBef>
        <a:spcPct val="0"/>
      </a:spcBef>
      <a:spcAft>
        <a:spcPct val="0"/>
      </a:spcAft>
      <a:defRPr sz="2400" kern="1200">
        <a:solidFill>
          <a:schemeClr val="tx1"/>
        </a:solidFill>
        <a:latin typeface="Arial" charset="0"/>
        <a:ea typeface="ＭＳ Ｐゴシック" pitchFamily="52"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52"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52"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52"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52" charset="-128"/>
        <a:cs typeface="+mn-cs"/>
      </a:defRPr>
    </a:lvl5pPr>
    <a:lvl6pPr marL="2286000" algn="l" defTabSz="914400" rtl="0" eaLnBrk="1" latinLnBrk="0" hangingPunct="1">
      <a:defRPr sz="2400" kern="1200">
        <a:solidFill>
          <a:schemeClr val="tx1"/>
        </a:solidFill>
        <a:latin typeface="Arial" charset="0"/>
        <a:ea typeface="ＭＳ Ｐゴシック" pitchFamily="52" charset="-128"/>
        <a:cs typeface="+mn-cs"/>
      </a:defRPr>
    </a:lvl6pPr>
    <a:lvl7pPr marL="2743200" algn="l" defTabSz="914400" rtl="0" eaLnBrk="1" latinLnBrk="0" hangingPunct="1">
      <a:defRPr sz="2400" kern="1200">
        <a:solidFill>
          <a:schemeClr val="tx1"/>
        </a:solidFill>
        <a:latin typeface="Arial" charset="0"/>
        <a:ea typeface="ＭＳ Ｐゴシック" pitchFamily="52" charset="-128"/>
        <a:cs typeface="+mn-cs"/>
      </a:defRPr>
    </a:lvl7pPr>
    <a:lvl8pPr marL="3200400" algn="l" defTabSz="914400" rtl="0" eaLnBrk="1" latinLnBrk="0" hangingPunct="1">
      <a:defRPr sz="2400" kern="1200">
        <a:solidFill>
          <a:schemeClr val="tx1"/>
        </a:solidFill>
        <a:latin typeface="Arial" charset="0"/>
        <a:ea typeface="ＭＳ Ｐゴシック" pitchFamily="52" charset="-128"/>
        <a:cs typeface="+mn-cs"/>
      </a:defRPr>
    </a:lvl8pPr>
    <a:lvl9pPr marL="3657600" algn="l" defTabSz="914400" rtl="0" eaLnBrk="1" latinLnBrk="0" hangingPunct="1">
      <a:defRPr sz="2400" kern="1200">
        <a:solidFill>
          <a:schemeClr val="tx1"/>
        </a:solidFill>
        <a:latin typeface="Arial" charset="0"/>
        <a:ea typeface="ＭＳ Ｐゴシック" pitchFamily="52" charset="-128"/>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80E82"/>
    <a:srgbClr val="10157A"/>
    <a:srgbClr val="221773"/>
    <a:srgbClr val="D8D8D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147" autoAdjust="0"/>
    <p:restoredTop sz="90929"/>
  </p:normalViewPr>
  <p:slideViewPr>
    <p:cSldViewPr>
      <p:cViewPr varScale="1">
        <p:scale>
          <a:sx n="150" d="100"/>
          <a:sy n="150" d="100"/>
        </p:scale>
        <p:origin x="-1288" y="-1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interSettings" Target="printerSettings/printerSettings1.bin"/><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pPr>
              <a:defRPr/>
            </a:pPr>
            <a:endParaRPr lang="es-ES_tradnl"/>
          </a:p>
        </p:txBody>
      </p:sp>
      <p:sp>
        <p:nvSpPr>
          <p:cNvPr id="3075" name="Rectangle 3"/>
          <p:cNvSpPr>
            <a:spLocks noGrp="1" noChangeArrowheads="1"/>
          </p:cNvSpPr>
          <p:nvPr>
            <p:ph type="dt"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pPr>
              <a:defRPr/>
            </a:pPr>
            <a:endParaRPr lang="es-ES_tradnl"/>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noProof="0" smtClean="0"/>
              <a:t>Click to edit Master text styles</a:t>
            </a:r>
          </a:p>
          <a:p>
            <a:pPr lvl="1"/>
            <a:r>
              <a:rPr lang="es-ES_tradnl" noProof="0" smtClean="0"/>
              <a:t>Second level</a:t>
            </a:r>
          </a:p>
          <a:p>
            <a:pPr lvl="2"/>
            <a:r>
              <a:rPr lang="es-ES_tradnl" noProof="0" smtClean="0"/>
              <a:t>Third level</a:t>
            </a:r>
          </a:p>
          <a:p>
            <a:pPr lvl="3"/>
            <a:r>
              <a:rPr lang="es-ES_tradnl" noProof="0" smtClean="0"/>
              <a:t>Fourth level</a:t>
            </a:r>
          </a:p>
          <a:p>
            <a:pPr lvl="4"/>
            <a:r>
              <a:rPr lang="es-ES_tradnl" noProof="0" smtClean="0"/>
              <a:t>Fifth level</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pPr>
              <a:defRPr/>
            </a:pPr>
            <a:endParaRPr lang="es-ES_tradnl"/>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pPr>
              <a:defRPr/>
            </a:pPr>
            <a:fld id="{71B0DE12-6127-4222-AD88-8EFC0D5AD293}" type="slidenum">
              <a:rPr lang="es-ES_tradnl"/>
              <a:pPr>
                <a:defRPr/>
              </a:pPr>
              <a:t>‹Nr.›</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pitchFamily="52"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pitchFamily="52"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pitchFamily="52"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pitchFamily="52"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pitchFamily="5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98535BDE-3FDD-4065-B4A4-3C3100C5B696}" type="slidenum">
              <a:rPr lang="es-ES_tradnl" smtClean="0"/>
              <a:pPr/>
              <a:t>1</a:t>
            </a:fld>
            <a:endParaRPr lang="es-ES_tradnl"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1 Marcador de imagen de diapositiva"/>
          <p:cNvSpPr>
            <a:spLocks noGrp="1" noRot="1" noChangeAspect="1" noTextEdit="1"/>
          </p:cNvSpPr>
          <p:nvPr>
            <p:ph type="sldImg"/>
          </p:nvPr>
        </p:nvSpPr>
        <p:spPr>
          <a:ln/>
        </p:spPr>
      </p:sp>
      <p:sp>
        <p:nvSpPr>
          <p:cNvPr id="34819" name="2 Marcador de notas"/>
          <p:cNvSpPr>
            <a:spLocks noGrp="1"/>
          </p:cNvSpPr>
          <p:nvPr>
            <p:ph type="body" idx="1"/>
          </p:nvPr>
        </p:nvSpPr>
        <p:spPr>
          <a:noFill/>
          <a:ln/>
        </p:spPr>
        <p:txBody>
          <a:bodyPr/>
          <a:lstStyle/>
          <a:p>
            <a:endParaRPr lang="es-ES" dirty="0" smtClean="0"/>
          </a:p>
        </p:txBody>
      </p:sp>
      <p:sp>
        <p:nvSpPr>
          <p:cNvPr id="34820" name="3 Marcador de número de diapositiva"/>
          <p:cNvSpPr>
            <a:spLocks noGrp="1"/>
          </p:cNvSpPr>
          <p:nvPr>
            <p:ph type="sldNum" sz="quarter" idx="5"/>
          </p:nvPr>
        </p:nvSpPr>
        <p:spPr>
          <a:noFill/>
        </p:spPr>
        <p:txBody>
          <a:bodyPr/>
          <a:lstStyle/>
          <a:p>
            <a:fld id="{482A1DCD-8500-4A45-B823-B7A077A9DBAF}" type="slidenum">
              <a:rPr lang="es-ES_tradnl" smtClean="0"/>
              <a:pPr/>
              <a:t>4</a:t>
            </a:fld>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a:ln/>
        </p:spPr>
      </p:sp>
      <p:sp>
        <p:nvSpPr>
          <p:cNvPr id="28675" name="2 Marcador de notas"/>
          <p:cNvSpPr>
            <a:spLocks noGrp="1"/>
          </p:cNvSpPr>
          <p:nvPr>
            <p:ph type="body" idx="1"/>
          </p:nvPr>
        </p:nvSpPr>
        <p:spPr>
          <a:noFill/>
          <a:ln/>
        </p:spPr>
        <p:txBody>
          <a:bodyPr/>
          <a:lstStyle/>
          <a:p>
            <a:r>
              <a:rPr lang="es-ES" smtClean="0"/>
              <a:t>Distribución inequitativa</a:t>
            </a:r>
          </a:p>
        </p:txBody>
      </p:sp>
      <p:sp>
        <p:nvSpPr>
          <p:cNvPr id="28676" name="3 Marcador de número de diapositiva"/>
          <p:cNvSpPr>
            <a:spLocks noGrp="1"/>
          </p:cNvSpPr>
          <p:nvPr>
            <p:ph type="sldNum" sz="quarter" idx="5"/>
          </p:nvPr>
        </p:nvSpPr>
        <p:spPr>
          <a:noFill/>
        </p:spPr>
        <p:txBody>
          <a:bodyPr/>
          <a:lstStyle/>
          <a:p>
            <a:fld id="{DAB8608E-3507-4D86-965E-FB1BA99F304B}" type="slidenum">
              <a:rPr lang="es-ES_tradnl" smtClean="0"/>
              <a:pPr/>
              <a:t>8</a:t>
            </a:fld>
            <a:endParaRPr lang="es-ES_tradn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a:ln/>
        </p:spPr>
      </p:sp>
      <p:sp>
        <p:nvSpPr>
          <p:cNvPr id="68611" name="2 Marcador de notas"/>
          <p:cNvSpPr>
            <a:spLocks noGrp="1"/>
          </p:cNvSpPr>
          <p:nvPr>
            <p:ph type="body" idx="1"/>
          </p:nvPr>
        </p:nvSpPr>
        <p:spPr>
          <a:noFill/>
          <a:ln/>
        </p:spPr>
        <p:txBody>
          <a:bodyPr/>
          <a:lstStyle/>
          <a:p>
            <a:endParaRPr lang="es-ES" dirty="0" smtClean="0"/>
          </a:p>
        </p:txBody>
      </p:sp>
      <p:sp>
        <p:nvSpPr>
          <p:cNvPr id="68612" name="3 Marcador de número de diapositiva"/>
          <p:cNvSpPr>
            <a:spLocks noGrp="1"/>
          </p:cNvSpPr>
          <p:nvPr>
            <p:ph type="sldNum" sz="quarter" idx="5"/>
          </p:nvPr>
        </p:nvSpPr>
        <p:spPr>
          <a:noFill/>
        </p:spPr>
        <p:txBody>
          <a:bodyPr/>
          <a:lstStyle/>
          <a:p>
            <a:fld id="{41BA9F34-4D22-4D79-802A-2272755C7EA7}" type="slidenum">
              <a:rPr lang="es-ES_tradnl" smtClean="0"/>
              <a:pPr/>
              <a:t>10</a:t>
            </a:fld>
            <a:endParaRPr lang="es-ES_tradn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a:ln/>
        </p:spPr>
      </p:sp>
      <p:sp>
        <p:nvSpPr>
          <p:cNvPr id="68611" name="2 Marcador de notas"/>
          <p:cNvSpPr>
            <a:spLocks noGrp="1"/>
          </p:cNvSpPr>
          <p:nvPr>
            <p:ph type="body" idx="1"/>
          </p:nvPr>
        </p:nvSpPr>
        <p:spPr>
          <a:noFill/>
          <a:ln/>
        </p:spPr>
        <p:txBody>
          <a:bodyPr/>
          <a:lstStyle/>
          <a:p>
            <a:endParaRPr lang="es-ES" dirty="0" smtClean="0"/>
          </a:p>
        </p:txBody>
      </p:sp>
      <p:sp>
        <p:nvSpPr>
          <p:cNvPr id="68612" name="3 Marcador de número de diapositiva"/>
          <p:cNvSpPr>
            <a:spLocks noGrp="1"/>
          </p:cNvSpPr>
          <p:nvPr>
            <p:ph type="sldNum" sz="quarter" idx="5"/>
          </p:nvPr>
        </p:nvSpPr>
        <p:spPr>
          <a:noFill/>
        </p:spPr>
        <p:txBody>
          <a:bodyPr/>
          <a:lstStyle/>
          <a:p>
            <a:fld id="{41BA9F34-4D22-4D79-802A-2272755C7EA7}" type="slidenum">
              <a:rPr lang="es-ES_tradnl" smtClean="0"/>
              <a:pPr/>
              <a:t>11</a:t>
            </a:fld>
            <a:endParaRPr lang="es-ES_tradn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a:ln/>
        </p:spPr>
      </p:sp>
      <p:sp>
        <p:nvSpPr>
          <p:cNvPr id="68611" name="2 Marcador de notas"/>
          <p:cNvSpPr>
            <a:spLocks noGrp="1"/>
          </p:cNvSpPr>
          <p:nvPr>
            <p:ph type="body" idx="1"/>
          </p:nvPr>
        </p:nvSpPr>
        <p:spPr>
          <a:noFill/>
          <a:ln/>
        </p:spPr>
        <p:txBody>
          <a:bodyPr/>
          <a:lstStyle/>
          <a:p>
            <a:r>
              <a:rPr lang="es-ES" dirty="0" smtClean="0"/>
              <a:t>Transformación Industrial, Manufacturera y Artesanal</a:t>
            </a:r>
          </a:p>
        </p:txBody>
      </p:sp>
      <p:sp>
        <p:nvSpPr>
          <p:cNvPr id="68612" name="3 Marcador de número de diapositiva"/>
          <p:cNvSpPr>
            <a:spLocks noGrp="1"/>
          </p:cNvSpPr>
          <p:nvPr>
            <p:ph type="sldNum" sz="quarter" idx="5"/>
          </p:nvPr>
        </p:nvSpPr>
        <p:spPr>
          <a:noFill/>
        </p:spPr>
        <p:txBody>
          <a:bodyPr/>
          <a:lstStyle/>
          <a:p>
            <a:fld id="{41BA9F34-4D22-4D79-802A-2272755C7EA7}" type="slidenum">
              <a:rPr lang="es-ES_tradnl" smtClean="0"/>
              <a:pPr/>
              <a:t>12</a:t>
            </a:fld>
            <a:endParaRPr lang="es-ES_tradn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8FD22641-3F24-4E74-B006-028064F099F8}" type="slidenum">
              <a:rPr lang="es-ES_tradnl" smtClean="0"/>
              <a:pPr/>
              <a:t>29</a:t>
            </a:fld>
            <a:endParaRPr lang="es-ES_tradnl"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C4648F9-0E23-4FD6-B747-315A7A848BDC}" type="slidenum">
              <a:rPr lang="es-ES_tradnl"/>
              <a:pPr>
                <a:defRPr/>
              </a:pPr>
              <a:t>‹Nr.›</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645F4A8-DF43-44B3-A14C-1A9EFB5AA3F4}" type="slidenum">
              <a:rPr lang="es-ES_tradnl"/>
              <a:pPr>
                <a:defRPr/>
              </a:pPr>
              <a:t>‹Nr.›</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AFCD09F0-B28B-4D5B-9014-2F65FC073A72}" type="slidenum">
              <a:rPr lang="es-ES_tradnl"/>
              <a:pPr>
                <a:defRPr/>
              </a:pPr>
              <a:t>‹Nr.›</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2312444-CE64-4229-8154-786F175D2B48}" type="slidenum">
              <a:rPr lang="es-ES_tradnl"/>
              <a:pPr>
                <a:defRPr/>
              </a:pPr>
              <a:t>‹Nr.›</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6C2C5C86-F919-483A-9766-B0E5AE28A36F}" type="slidenum">
              <a:rPr lang="es-ES_tradnl"/>
              <a:pPr>
                <a:defRPr/>
              </a:pPr>
              <a:t>‹Nr.›</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FDB4DD49-0D07-44DA-9E14-4EB0F72508D7}" type="slidenum">
              <a:rPr lang="es-ES_tradnl"/>
              <a:pPr>
                <a:defRPr/>
              </a:pPr>
              <a:t>‹Nr.›</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D772D3E4-74AF-425B-9F0C-418261011D92}" type="slidenum">
              <a:rPr lang="es-ES_tradnl"/>
              <a:pPr>
                <a:defRPr/>
              </a:pPr>
              <a:t>‹Nr.›</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4637345-F51F-43CC-B6BF-7A9FE49009F4}" type="slidenum">
              <a:rPr lang="es-ES_tradnl"/>
              <a:pPr>
                <a:defRPr/>
              </a:pPr>
              <a:t>‹Nr.›</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2C4464EE-EE39-48A6-807F-5DE1DE2FBFED}" type="slidenum">
              <a:rPr lang="es-ES_tradnl"/>
              <a:pPr>
                <a:defRPr/>
              </a:pPr>
              <a:t>‹Nr.›</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20A8DD0-71EB-414D-91D8-C15B480840FE}" type="slidenum">
              <a:rPr lang="es-ES_tradnl"/>
              <a:pPr>
                <a:defRPr/>
              </a:pPr>
              <a:t>‹Nr.›</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2797CCA-D8EB-4337-BA15-86C9602362AB}" type="slidenum">
              <a:rPr lang="es-ES_tradnl"/>
              <a:pPr>
                <a:defRPr/>
              </a:pPr>
              <a:t>‹Nr.›</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4" Type="http://schemas.openxmlformats.org/officeDocument/2006/relationships/image" Target="../media/image2.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968A409E-329F-4CAD-AEFC-AA0EEA456B2A}" type="slidenum">
              <a:rPr lang="es-ES_tradnl"/>
              <a:pPr>
                <a:defRPr/>
              </a:pPr>
              <a:t>‹Nr.›</a:t>
            </a:fld>
            <a:endParaRPr lang="es-ES_tradnl"/>
          </a:p>
        </p:txBody>
      </p:sp>
      <p:pic>
        <p:nvPicPr>
          <p:cNvPr id="1031" name="Picture 7" descr="TAPA POWER 1"/>
          <p:cNvPicPr>
            <a:picLocks noChangeAspect="1" noChangeArrowheads="1"/>
          </p:cNvPicPr>
          <p:nvPr userDrawn="1"/>
        </p:nvPicPr>
        <p:blipFill>
          <a:blip r:embed="rId13" cstate="print"/>
          <a:srcRect/>
          <a:stretch>
            <a:fillRect/>
          </a:stretch>
        </p:blipFill>
        <p:spPr bwMode="auto">
          <a:xfrm>
            <a:off x="0" y="0"/>
            <a:ext cx="9144000" cy="6858000"/>
          </a:xfrm>
          <a:prstGeom prst="rect">
            <a:avLst/>
          </a:prstGeom>
          <a:noFill/>
          <a:ln w="9525">
            <a:noFill/>
            <a:miter lim="800000"/>
            <a:headEnd/>
            <a:tailEnd/>
          </a:ln>
        </p:spPr>
      </p:pic>
      <p:pic>
        <p:nvPicPr>
          <p:cNvPr id="1032" name="Picture 8" descr="Logo-JUBILEO-web"/>
          <p:cNvPicPr>
            <a:picLocks noChangeAspect="1" noChangeArrowheads="1"/>
          </p:cNvPicPr>
          <p:nvPr userDrawn="1"/>
        </p:nvPicPr>
        <p:blipFill>
          <a:blip r:embed="rId14" cstate="print">
            <a:clrChange>
              <a:clrFrom>
                <a:srgbClr val="FFFFFF"/>
              </a:clrFrom>
              <a:clrTo>
                <a:srgbClr val="FFFFFF">
                  <a:alpha val="0"/>
                </a:srgbClr>
              </a:clrTo>
            </a:clrChange>
          </a:blip>
          <a:srcRect/>
          <a:stretch>
            <a:fillRect/>
          </a:stretch>
        </p:blipFill>
        <p:spPr bwMode="auto">
          <a:xfrm>
            <a:off x="304800" y="228600"/>
            <a:ext cx="1143000" cy="684213"/>
          </a:xfrm>
          <a:prstGeom prst="rect">
            <a:avLst/>
          </a:prstGeom>
          <a:noFill/>
          <a:ln w="9525">
            <a:noFill/>
            <a:miter lim="800000"/>
            <a:headEnd/>
            <a:tailEnd/>
          </a:ln>
        </p:spPr>
      </p:pic>
      <p:sp>
        <p:nvSpPr>
          <p:cNvPr id="1033" name="Text Box 9"/>
          <p:cNvSpPr txBox="1">
            <a:spLocks noChangeArrowheads="1"/>
          </p:cNvSpPr>
          <p:nvPr userDrawn="1"/>
        </p:nvSpPr>
        <p:spPr bwMode="auto">
          <a:xfrm>
            <a:off x="6248400" y="6521450"/>
            <a:ext cx="2895600" cy="336550"/>
          </a:xfrm>
          <a:prstGeom prst="rect">
            <a:avLst/>
          </a:prstGeom>
          <a:noFill/>
          <a:ln w="9525">
            <a:noFill/>
            <a:miter lim="800000"/>
            <a:headEnd/>
            <a:tailEnd/>
          </a:ln>
        </p:spPr>
        <p:txBody>
          <a:bodyPr>
            <a:spAutoFit/>
          </a:bodyPr>
          <a:lstStyle/>
          <a:p>
            <a:pPr algn="ctr">
              <a:spcBef>
                <a:spcPct val="50000"/>
              </a:spcBef>
              <a:defRPr/>
            </a:pPr>
            <a:r>
              <a:rPr lang="es-ES_tradnl" sz="1600">
                <a:solidFill>
                  <a:schemeClr val="bg1"/>
                </a:solidFill>
                <a:latin typeface="Tahoma" pitchFamily="52" charset="0"/>
              </a:rPr>
              <a:t>www.jubileobolivia.org.bo</a:t>
            </a:r>
            <a:endParaRPr lang="es-ES_tradnl"/>
          </a:p>
        </p:txBody>
      </p:sp>
      <p:sp>
        <p:nvSpPr>
          <p:cNvPr id="1034" name="Rectangle 10"/>
          <p:cNvSpPr>
            <a:spLocks noChangeArrowheads="1"/>
          </p:cNvSpPr>
          <p:nvPr userDrawn="1"/>
        </p:nvSpPr>
        <p:spPr bwMode="auto">
          <a:xfrm>
            <a:off x="0" y="914400"/>
            <a:ext cx="9144000" cy="5638800"/>
          </a:xfrm>
          <a:prstGeom prst="rect">
            <a:avLst/>
          </a:prstGeom>
          <a:solidFill>
            <a:schemeClr val="bg1"/>
          </a:solidFill>
          <a:ln w="9525">
            <a:solidFill>
              <a:schemeClr val="bg1"/>
            </a:solidFill>
            <a:miter lim="800000"/>
            <a:headEnd/>
            <a:tailEnd/>
          </a:ln>
        </p:spPr>
        <p:txBody>
          <a:bodyPr wrap="none" anchor="ctr"/>
          <a:lstStyle/>
          <a:p>
            <a:pPr>
              <a:defRPr/>
            </a:pPr>
            <a:endParaRPr lang="es-E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pitchFamily="52" charset="-128"/>
        </a:defRPr>
      </a:lvl2pPr>
      <a:lvl3pPr algn="ctr" rtl="0" eaLnBrk="0" fontAlgn="base" hangingPunct="0">
        <a:spcBef>
          <a:spcPct val="0"/>
        </a:spcBef>
        <a:spcAft>
          <a:spcPct val="0"/>
        </a:spcAft>
        <a:defRPr sz="4400">
          <a:solidFill>
            <a:schemeClr val="tx2"/>
          </a:solidFill>
          <a:latin typeface="Arial" charset="0"/>
          <a:ea typeface="ＭＳ Ｐゴシック" pitchFamily="52" charset="-128"/>
        </a:defRPr>
      </a:lvl3pPr>
      <a:lvl4pPr algn="ctr" rtl="0" eaLnBrk="0" fontAlgn="base" hangingPunct="0">
        <a:spcBef>
          <a:spcPct val="0"/>
        </a:spcBef>
        <a:spcAft>
          <a:spcPct val="0"/>
        </a:spcAft>
        <a:defRPr sz="4400">
          <a:solidFill>
            <a:schemeClr val="tx2"/>
          </a:solidFill>
          <a:latin typeface="Arial" charset="0"/>
          <a:ea typeface="ＭＳ Ｐゴシック" pitchFamily="52" charset="-128"/>
        </a:defRPr>
      </a:lvl4pPr>
      <a:lvl5pPr algn="ctr" rtl="0" eaLnBrk="0" fontAlgn="base" hangingPunct="0">
        <a:spcBef>
          <a:spcPct val="0"/>
        </a:spcBef>
        <a:spcAft>
          <a:spcPct val="0"/>
        </a:spcAft>
        <a:defRPr sz="4400">
          <a:solidFill>
            <a:schemeClr val="tx2"/>
          </a:solidFill>
          <a:latin typeface="Arial" charset="0"/>
          <a:ea typeface="ＭＳ Ｐゴシック" pitchFamily="52" charset="-128"/>
        </a:defRPr>
      </a:lvl5pPr>
      <a:lvl6pPr marL="457200" algn="ctr" rtl="0" fontAlgn="base">
        <a:spcBef>
          <a:spcPct val="0"/>
        </a:spcBef>
        <a:spcAft>
          <a:spcPct val="0"/>
        </a:spcAft>
        <a:defRPr sz="4400">
          <a:solidFill>
            <a:schemeClr val="tx2"/>
          </a:solidFill>
          <a:latin typeface="Arial" charset="0"/>
          <a:ea typeface="ＭＳ Ｐゴシック" pitchFamily="52" charset="-128"/>
        </a:defRPr>
      </a:lvl6pPr>
      <a:lvl7pPr marL="914400" algn="ctr" rtl="0" fontAlgn="base">
        <a:spcBef>
          <a:spcPct val="0"/>
        </a:spcBef>
        <a:spcAft>
          <a:spcPct val="0"/>
        </a:spcAft>
        <a:defRPr sz="4400">
          <a:solidFill>
            <a:schemeClr val="tx2"/>
          </a:solidFill>
          <a:latin typeface="Arial" charset="0"/>
          <a:ea typeface="ＭＳ Ｐゴシック" pitchFamily="52" charset="-128"/>
        </a:defRPr>
      </a:lvl7pPr>
      <a:lvl8pPr marL="1371600" algn="ctr" rtl="0" fontAlgn="base">
        <a:spcBef>
          <a:spcPct val="0"/>
        </a:spcBef>
        <a:spcAft>
          <a:spcPct val="0"/>
        </a:spcAft>
        <a:defRPr sz="4400">
          <a:solidFill>
            <a:schemeClr val="tx2"/>
          </a:solidFill>
          <a:latin typeface="Arial" charset="0"/>
          <a:ea typeface="ＭＳ Ｐゴシック" pitchFamily="52" charset="-128"/>
        </a:defRPr>
      </a:lvl8pPr>
      <a:lvl9pPr marL="1828800" algn="ctr" rtl="0" fontAlgn="base">
        <a:spcBef>
          <a:spcPct val="0"/>
        </a:spcBef>
        <a:spcAft>
          <a:spcPct val="0"/>
        </a:spcAft>
        <a:defRPr sz="4400">
          <a:solidFill>
            <a:schemeClr val="tx2"/>
          </a:solidFill>
          <a:latin typeface="Arial" charset="0"/>
          <a:ea typeface="ＭＳ Ｐゴシック" pitchFamily="52" charset="-128"/>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4" Type="http://schemas.openxmlformats.org/officeDocument/2006/relationships/image" Target="../media/image4.emf"/><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4" Type="http://schemas.openxmlformats.org/officeDocument/2006/relationships/image" Target="../media/image9.emf"/><Relationship Id="rId5" Type="http://schemas.openxmlformats.org/officeDocument/2006/relationships/image" Target="../media/image10.emf"/><Relationship Id="rId1" Type="http://schemas.openxmlformats.org/officeDocument/2006/relationships/slideLayout" Target="../slideLayouts/slideLayout2.xml"/><Relationship Id="rId2"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4" Type="http://schemas.openxmlformats.org/officeDocument/2006/relationships/image" Target="../media/image12.emf"/><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emf"/><Relationship Id="rId3" Type="http://schemas.openxmlformats.org/officeDocument/2006/relationships/image" Target="../media/image14.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5.em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6.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7.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emf"/><Relationship Id="rId3" Type="http://schemas.openxmlformats.org/officeDocument/2006/relationships/image" Target="../media/image14.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21.emf"/><Relationship Id="rId3" Type="http://schemas.openxmlformats.org/officeDocument/2006/relationships/image" Target="../media/image22.e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emf"/><Relationship Id="rId3" Type="http://schemas.openxmlformats.org/officeDocument/2006/relationships/image" Target="../media/image24.e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emf"/></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52" name="Rectangle 4"/>
          <p:cNvSpPr>
            <a:spLocks noChangeArrowheads="1"/>
          </p:cNvSpPr>
          <p:nvPr/>
        </p:nvSpPr>
        <p:spPr bwMode="auto">
          <a:xfrm>
            <a:off x="285750" y="3643312"/>
            <a:ext cx="8572500" cy="2233959"/>
          </a:xfrm>
          <a:prstGeom prst="rect">
            <a:avLst/>
          </a:prstGeom>
          <a:noFill/>
          <a:ln w="9525">
            <a:noFill/>
            <a:miter lim="800000"/>
            <a:headEnd/>
            <a:tailEnd/>
          </a:ln>
        </p:spPr>
        <p:txBody>
          <a:bodyPr/>
          <a:lstStyle/>
          <a:p>
            <a:pPr algn="ctr" eaLnBrk="1" hangingPunct="1">
              <a:spcBef>
                <a:spcPct val="20000"/>
              </a:spcBef>
              <a:defRPr/>
            </a:pPr>
            <a:r>
              <a:rPr lang="es-ES_tradnl" sz="4400" b="1" dirty="0" smtClean="0">
                <a:solidFill>
                  <a:schemeClr val="accent6">
                    <a:lumMod val="75000"/>
                  </a:schemeClr>
                </a:solidFill>
                <a:latin typeface="Albertus" pitchFamily="34" charset="0"/>
              </a:rPr>
              <a:t>INVERSIÓN PÚBLICA </a:t>
            </a:r>
            <a:br>
              <a:rPr lang="es-ES_tradnl" sz="4400" b="1" dirty="0" smtClean="0">
                <a:solidFill>
                  <a:schemeClr val="accent6">
                    <a:lumMod val="75000"/>
                  </a:schemeClr>
                </a:solidFill>
                <a:latin typeface="Albertus" pitchFamily="34" charset="0"/>
              </a:rPr>
            </a:br>
            <a:r>
              <a:rPr lang="es-ES_tradnl" sz="4400" b="1" dirty="0" smtClean="0">
                <a:solidFill>
                  <a:schemeClr val="accent6">
                    <a:lumMod val="75000"/>
                  </a:schemeClr>
                </a:solidFill>
                <a:latin typeface="Albertus" pitchFamily="34" charset="0"/>
              </a:rPr>
              <a:t>Y DESARROLLO</a:t>
            </a:r>
            <a:endParaRPr lang="es-ES_tradnl" sz="4400" b="1" dirty="0">
              <a:solidFill>
                <a:schemeClr val="accent6">
                  <a:lumMod val="75000"/>
                </a:schemeClr>
              </a:solidFill>
              <a:latin typeface="Albertus" pitchFamily="34" charset="0"/>
            </a:endParaRPr>
          </a:p>
        </p:txBody>
      </p:sp>
      <p:pic>
        <p:nvPicPr>
          <p:cNvPr id="2051" name="Picture 7" descr="Logo-JUBILEO-web"/>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048000" y="1295400"/>
            <a:ext cx="3027363" cy="18145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762000" y="1295400"/>
            <a:ext cx="8001056" cy="1143000"/>
          </a:xfrm>
        </p:spPr>
        <p:txBody>
          <a:bodyPr/>
          <a:lstStyle/>
          <a:p>
            <a:r>
              <a:rPr lang="es-ES" sz="3000" dirty="0" smtClean="0"/>
              <a:t>El Plan Nacional de Desarrollo (PND) del actual gobierno plantea:</a:t>
            </a:r>
            <a:endParaRPr lang="es-ES" sz="3000" dirty="0"/>
          </a:p>
        </p:txBody>
      </p:sp>
      <p:sp>
        <p:nvSpPr>
          <p:cNvPr id="3" name="2 Marcador de contenido"/>
          <p:cNvSpPr>
            <a:spLocks noGrp="1"/>
          </p:cNvSpPr>
          <p:nvPr>
            <p:ph idx="1"/>
          </p:nvPr>
        </p:nvSpPr>
        <p:spPr>
          <a:xfrm>
            <a:off x="428596" y="2862250"/>
            <a:ext cx="8358246" cy="3157550"/>
          </a:xfrm>
        </p:spPr>
        <p:txBody>
          <a:bodyPr/>
          <a:lstStyle/>
          <a:p>
            <a:pPr algn="just"/>
            <a:r>
              <a:rPr lang="es-ES" sz="2400" dirty="0" smtClean="0"/>
              <a:t>Orientar los recursos de los sectores estratégicos como hidrocarburos hacia los sectores generadores de ingresos y empleo.</a:t>
            </a:r>
          </a:p>
          <a:p>
            <a:pPr algn="just"/>
            <a:r>
              <a:rPr lang="es-ES" sz="2400" dirty="0" smtClean="0"/>
              <a:t>La industrialización de los RRNN</a:t>
            </a:r>
          </a:p>
          <a:p>
            <a:pPr algn="just"/>
            <a:r>
              <a:rPr lang="es-ES" sz="2400" dirty="0" smtClean="0"/>
              <a:t>Estado promotor y protagonista del desarrollo planificado. </a:t>
            </a:r>
          </a:p>
          <a:p>
            <a:pPr algn="just"/>
            <a:r>
              <a:rPr lang="es-ES" sz="2400" dirty="0" smtClean="0"/>
              <a:t>Transformación de la matriz y patrón de desarrollo productivo</a:t>
            </a:r>
            <a:endParaRPr lang="es-ES"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381000" y="990600"/>
            <a:ext cx="8229600" cy="1143000"/>
          </a:xfrm>
        </p:spPr>
        <p:txBody>
          <a:bodyPr/>
          <a:lstStyle/>
          <a:p>
            <a:r>
              <a:rPr lang="es-ES" sz="3000" dirty="0" smtClean="0"/>
              <a:t>La Constitución Política del Estado establece:</a:t>
            </a:r>
            <a:endParaRPr lang="es-ES" sz="3000" dirty="0"/>
          </a:p>
        </p:txBody>
      </p:sp>
      <p:sp>
        <p:nvSpPr>
          <p:cNvPr id="3" name="2 Marcador de contenido"/>
          <p:cNvSpPr>
            <a:spLocks noGrp="1"/>
          </p:cNvSpPr>
          <p:nvPr>
            <p:ph idx="1"/>
          </p:nvPr>
        </p:nvSpPr>
        <p:spPr>
          <a:xfrm>
            <a:off x="395536" y="2209800"/>
            <a:ext cx="8280920" cy="4114800"/>
          </a:xfrm>
        </p:spPr>
        <p:txBody>
          <a:bodyPr/>
          <a:lstStyle/>
          <a:p>
            <a:pPr algn="just"/>
            <a:r>
              <a:rPr lang="es-ES" sz="2400" dirty="0" smtClean="0"/>
              <a:t>El Estado tiene como máximo valor al ser humano y asegurará el desarrollo mediante </a:t>
            </a:r>
            <a:r>
              <a:rPr lang="es-ES" sz="2400" b="1" dirty="0" smtClean="0"/>
              <a:t>la redistribución equitativa de los excedentes económicos </a:t>
            </a:r>
            <a:r>
              <a:rPr lang="es-ES" sz="2400" dirty="0" smtClean="0"/>
              <a:t>en políticas sociales, de salud, educación, cultura, y en la </a:t>
            </a:r>
            <a:r>
              <a:rPr lang="es-ES" sz="2400" b="1" dirty="0" smtClean="0"/>
              <a:t>reinversión en desarrollo económico productivo.</a:t>
            </a:r>
          </a:p>
          <a:p>
            <a:pPr algn="just"/>
            <a:endParaRPr lang="es-ES" sz="2400" b="1" dirty="0" smtClean="0"/>
          </a:p>
          <a:p>
            <a:pPr algn="just"/>
            <a:r>
              <a:rPr lang="es-ES" sz="2400" dirty="0" smtClean="0"/>
              <a:t>La economía plural comprende </a:t>
            </a:r>
            <a:r>
              <a:rPr lang="es-ES" sz="2400" b="1" dirty="0" smtClean="0"/>
              <a:t>La industrialización de los recursos naturales para superar la dependencia de la exportación de materias primas y lograr una economía de base productiva, en el marco del desarrollo sostenible, en armonía con la naturaleza. </a:t>
            </a:r>
            <a:endParaRPr lang="es-ES"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00013" y="4000504"/>
            <a:ext cx="8943975" cy="2552700"/>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1857393" y="800104"/>
            <a:ext cx="5286375" cy="3200400"/>
          </a:xfrm>
          <a:prstGeom prst="rect">
            <a:avLst/>
          </a:prstGeom>
          <a:noFill/>
          <a:ln w="9525">
            <a:noFill/>
            <a:miter lim="800000"/>
            <a:headEnd/>
            <a:tailEnd/>
          </a:ln>
          <a:effectLst/>
        </p:spPr>
      </p:pic>
      <p:sp>
        <p:nvSpPr>
          <p:cNvPr id="6" name="1 Título"/>
          <p:cNvSpPr>
            <a:spLocks noGrp="1"/>
          </p:cNvSpPr>
          <p:nvPr>
            <p:ph type="title"/>
          </p:nvPr>
        </p:nvSpPr>
        <p:spPr>
          <a:xfrm>
            <a:off x="1357317" y="214290"/>
            <a:ext cx="7786683" cy="642942"/>
          </a:xfrm>
        </p:spPr>
        <p:txBody>
          <a:bodyPr/>
          <a:lstStyle/>
          <a:p>
            <a:pPr eaLnBrk="1" hangingPunct="1"/>
            <a:r>
              <a:rPr lang="es-ES" sz="2400" b="1" dirty="0" smtClean="0">
                <a:solidFill>
                  <a:schemeClr val="accent2">
                    <a:lumMod val="75000"/>
                  </a:schemeClr>
                </a:solidFill>
              </a:rPr>
              <a:t>Evolución Renta por Hidrocarburos (IDH y Regalías)</a:t>
            </a:r>
            <a:endParaRPr lang="es-ES" sz="2400" dirty="0" smtClean="0">
              <a:solidFill>
                <a:schemeClr val="accent2">
                  <a:lumMod val="75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747698"/>
          </a:xfrm>
        </p:spPr>
        <p:txBody>
          <a:bodyPr/>
          <a:lstStyle/>
          <a:p>
            <a:endParaRPr lang="es-ES" dirty="0"/>
          </a:p>
        </p:txBody>
      </p:sp>
      <p:sp>
        <p:nvSpPr>
          <p:cNvPr id="3" name="2 Marcador de contenido"/>
          <p:cNvSpPr>
            <a:spLocks noGrp="1"/>
          </p:cNvSpPr>
          <p:nvPr>
            <p:ph idx="1"/>
          </p:nvPr>
        </p:nvSpPr>
        <p:spPr/>
        <p:txBody>
          <a:bodyPr/>
          <a:lstStyle/>
          <a:p>
            <a:endParaRPr lang="es-ES"/>
          </a:p>
        </p:txBody>
      </p:sp>
      <p:pic>
        <p:nvPicPr>
          <p:cNvPr id="4" name="Picture 2"/>
          <p:cNvPicPr>
            <a:picLocks noChangeAspect="1" noChangeArrowheads="1"/>
          </p:cNvPicPr>
          <p:nvPr/>
        </p:nvPicPr>
        <p:blipFill>
          <a:blip r:embed="rId2" cstate="print"/>
          <a:srcRect/>
          <a:stretch>
            <a:fillRect/>
          </a:stretch>
        </p:blipFill>
        <p:spPr bwMode="auto">
          <a:xfrm>
            <a:off x="747739" y="642918"/>
            <a:ext cx="7610475" cy="5934075"/>
          </a:xfrm>
          <a:prstGeom prst="rect">
            <a:avLst/>
          </a:prstGeom>
          <a:noFill/>
          <a:ln w="9525">
            <a:noFill/>
            <a:miter lim="800000"/>
            <a:headEnd/>
            <a:tailEnd/>
          </a:ln>
          <a:effectLst/>
        </p:spPr>
      </p:pic>
      <p:sp>
        <p:nvSpPr>
          <p:cNvPr id="5" name="4 Rectángulo redondeado"/>
          <p:cNvSpPr/>
          <p:nvPr/>
        </p:nvSpPr>
        <p:spPr bwMode="auto">
          <a:xfrm>
            <a:off x="1142976" y="3929066"/>
            <a:ext cx="7215238" cy="214314"/>
          </a:xfrm>
          <a:prstGeom prst="roundRect">
            <a:avLst/>
          </a:prstGeom>
          <a:noFill/>
          <a:ln w="349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tx1"/>
              </a:solidFill>
              <a:effectLst/>
              <a:latin typeface="Arial" charset="0"/>
              <a:ea typeface="ＭＳ Ｐゴシック" pitchFamily="52"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8194" name="1 Título"/>
          <p:cNvSpPr>
            <a:spLocks noGrp="1"/>
          </p:cNvSpPr>
          <p:nvPr>
            <p:ph type="title"/>
          </p:nvPr>
        </p:nvSpPr>
        <p:spPr>
          <a:xfrm>
            <a:off x="428625" y="244475"/>
            <a:ext cx="8385175" cy="898525"/>
          </a:xfrm>
        </p:spPr>
        <p:txBody>
          <a:bodyPr/>
          <a:lstStyle/>
          <a:p>
            <a:pPr eaLnBrk="1" hangingPunct="1"/>
            <a:r>
              <a:rPr lang="es-ES" sz="3200" dirty="0" smtClean="0">
                <a:solidFill>
                  <a:schemeClr val="accent2"/>
                </a:solidFill>
              </a:rPr>
              <a:t>DISTRIBUCIÓN DEL IDH 2011</a:t>
            </a:r>
          </a:p>
        </p:txBody>
      </p:sp>
      <p:pic>
        <p:nvPicPr>
          <p:cNvPr id="11266" name="Picture 2"/>
          <p:cNvPicPr>
            <a:picLocks noChangeAspect="1" noChangeArrowheads="1"/>
          </p:cNvPicPr>
          <p:nvPr/>
        </p:nvPicPr>
        <p:blipFill>
          <a:blip r:embed="rId2" cstate="print"/>
          <a:srcRect/>
          <a:stretch>
            <a:fillRect/>
          </a:stretch>
        </p:blipFill>
        <p:spPr bwMode="auto">
          <a:xfrm>
            <a:off x="714347" y="1285860"/>
            <a:ext cx="7694557" cy="502931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1071538" y="71414"/>
            <a:ext cx="7715304" cy="1214446"/>
          </a:xfrm>
        </p:spPr>
        <p:txBody>
          <a:bodyPr/>
          <a:lstStyle/>
          <a:p>
            <a:r>
              <a:rPr lang="es-ES" sz="2400" b="1" dirty="0" smtClean="0">
                <a:solidFill>
                  <a:schemeClr val="accent2">
                    <a:lumMod val="75000"/>
                  </a:schemeClr>
                </a:solidFill>
              </a:rPr>
              <a:t>COPARTICIPACION DE TRIBUTOS Y REGALIAS</a:t>
            </a:r>
            <a:r>
              <a:rPr lang="es-ES" sz="2000" dirty="0" smtClean="0"/>
              <a:t/>
            </a:r>
            <a:br>
              <a:rPr lang="es-ES" sz="2000" dirty="0" smtClean="0"/>
            </a:br>
            <a:r>
              <a:rPr lang="es-ES" sz="2400" dirty="0" smtClean="0">
                <a:solidFill>
                  <a:schemeClr val="accent2">
                    <a:lumMod val="75000"/>
                  </a:schemeClr>
                </a:solidFill>
              </a:rPr>
              <a:t>Gobiernos </a:t>
            </a:r>
            <a:r>
              <a:rPr lang="es-ES" sz="2400" dirty="0" err="1" smtClean="0">
                <a:solidFill>
                  <a:schemeClr val="accent2">
                    <a:lumMod val="75000"/>
                  </a:schemeClr>
                </a:solidFill>
              </a:rPr>
              <a:t>subnacionales</a:t>
            </a:r>
            <a:r>
              <a:rPr lang="es-ES" sz="2000" dirty="0" smtClean="0"/>
              <a:t/>
            </a:r>
            <a:br>
              <a:rPr lang="es-ES" sz="2000" dirty="0" smtClean="0"/>
            </a:br>
            <a:r>
              <a:rPr lang="es-ES" sz="1600" dirty="0" smtClean="0"/>
              <a:t>(En millones de Bs)		</a:t>
            </a:r>
            <a:endParaRPr lang="es-ES" sz="2000" dirty="0"/>
          </a:p>
        </p:txBody>
      </p:sp>
      <p:sp>
        <p:nvSpPr>
          <p:cNvPr id="7" name="2 Marcador de contenido"/>
          <p:cNvSpPr txBox="1">
            <a:spLocks/>
          </p:cNvSpPr>
          <p:nvPr/>
        </p:nvSpPr>
        <p:spPr bwMode="auto">
          <a:xfrm>
            <a:off x="-71470" y="6357958"/>
            <a:ext cx="5357850" cy="21431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Tx/>
              <a:buNone/>
              <a:tabLst/>
              <a:defRPr/>
            </a:pPr>
            <a:r>
              <a:rPr kumimoji="0" lang="es-ES" sz="1000" b="0" i="1" u="none" strike="noStrike" kern="0" cap="none" spc="0" normalizeH="0" baseline="0" noProof="0" dirty="0" smtClean="0">
                <a:ln>
                  <a:noFill/>
                </a:ln>
                <a:solidFill>
                  <a:schemeClr val="tx1"/>
                </a:solidFill>
                <a:effectLst/>
                <a:uLnTx/>
                <a:uFillTx/>
                <a:latin typeface="+mn-lt"/>
                <a:ea typeface="+mn-ea"/>
                <a:cs typeface="+mn-cs"/>
              </a:rPr>
              <a:t>FUENTE: Elaboración Propia en base a datos de la Memoria Fiscal 2009 del </a:t>
            </a:r>
            <a:r>
              <a:rPr kumimoji="0" lang="es-ES" sz="1000" b="0" i="1" u="none" strike="noStrike" kern="0" cap="none" spc="0" normalizeH="0" baseline="0" noProof="0" dirty="0" err="1" smtClean="0">
                <a:ln>
                  <a:noFill/>
                </a:ln>
                <a:solidFill>
                  <a:schemeClr val="tx1"/>
                </a:solidFill>
                <a:effectLst/>
                <a:uLnTx/>
                <a:uFillTx/>
                <a:latin typeface="+mn-lt"/>
                <a:ea typeface="+mn-ea"/>
                <a:cs typeface="+mn-cs"/>
              </a:rPr>
              <a:t>MEyFP</a:t>
            </a:r>
            <a:r>
              <a:rPr kumimoji="0" lang="es-ES" sz="1000" b="0" i="1" u="none" strike="noStrike" kern="0" cap="none" spc="0" normalizeH="0" baseline="0" noProof="0" dirty="0" smtClean="0">
                <a:ln>
                  <a:noFill/>
                </a:ln>
                <a:solidFill>
                  <a:schemeClr val="tx1"/>
                </a:solidFill>
                <a:effectLst/>
                <a:uLnTx/>
                <a:uFillTx/>
                <a:latin typeface="+mn-lt"/>
                <a:ea typeface="+mn-ea"/>
                <a:cs typeface="+mn-cs"/>
              </a:rPr>
              <a:t> y PGE</a:t>
            </a:r>
            <a:endParaRPr kumimoji="0" lang="es-ES" sz="1000" b="0" i="1" u="none" strike="noStrike" kern="0" cap="none" spc="0" normalizeH="0" baseline="0" noProof="0" dirty="0">
              <a:ln>
                <a:noFill/>
              </a:ln>
              <a:solidFill>
                <a:schemeClr val="tx1"/>
              </a:solidFill>
              <a:effectLst/>
              <a:uLnTx/>
              <a:uFillTx/>
              <a:latin typeface="+mn-lt"/>
              <a:ea typeface="+mn-ea"/>
              <a:cs typeface="+mn-cs"/>
            </a:endParaRPr>
          </a:p>
        </p:txBody>
      </p:sp>
      <p:pic>
        <p:nvPicPr>
          <p:cNvPr id="10242" name="Picture 2"/>
          <p:cNvPicPr>
            <a:picLocks noChangeAspect="1" noChangeArrowheads="1"/>
          </p:cNvPicPr>
          <p:nvPr/>
        </p:nvPicPr>
        <p:blipFill>
          <a:blip r:embed="rId2" cstate="print"/>
          <a:srcRect/>
          <a:stretch>
            <a:fillRect/>
          </a:stretch>
        </p:blipFill>
        <p:spPr bwMode="auto">
          <a:xfrm>
            <a:off x="1" y="1928802"/>
            <a:ext cx="5214941" cy="3236913"/>
          </a:xfrm>
          <a:prstGeom prst="rect">
            <a:avLst/>
          </a:prstGeom>
          <a:noFill/>
          <a:ln w="9525">
            <a:noFill/>
            <a:miter lim="800000"/>
            <a:headEnd/>
            <a:tailEnd/>
          </a:ln>
          <a:effectLst/>
        </p:spPr>
      </p:pic>
      <p:pic>
        <p:nvPicPr>
          <p:cNvPr id="10243" name="Picture 3"/>
          <p:cNvPicPr>
            <a:picLocks noChangeAspect="1" noChangeArrowheads="1"/>
          </p:cNvPicPr>
          <p:nvPr/>
        </p:nvPicPr>
        <p:blipFill>
          <a:blip r:embed="rId3" cstate="print"/>
          <a:srcRect/>
          <a:stretch>
            <a:fillRect/>
          </a:stretch>
        </p:blipFill>
        <p:spPr bwMode="auto">
          <a:xfrm>
            <a:off x="5286380" y="1147759"/>
            <a:ext cx="3876675" cy="1781175"/>
          </a:xfrm>
          <a:prstGeom prst="rect">
            <a:avLst/>
          </a:prstGeom>
          <a:noFill/>
          <a:ln w="9525">
            <a:noFill/>
            <a:miter lim="800000"/>
            <a:headEnd/>
            <a:tailEnd/>
          </a:ln>
          <a:effectLst/>
        </p:spPr>
      </p:pic>
      <p:pic>
        <p:nvPicPr>
          <p:cNvPr id="10244" name="Picture 4"/>
          <p:cNvPicPr>
            <a:picLocks noChangeAspect="1" noChangeArrowheads="1"/>
          </p:cNvPicPr>
          <p:nvPr/>
        </p:nvPicPr>
        <p:blipFill>
          <a:blip r:embed="rId4" cstate="print"/>
          <a:srcRect/>
          <a:stretch>
            <a:fillRect/>
          </a:stretch>
        </p:blipFill>
        <p:spPr bwMode="auto">
          <a:xfrm>
            <a:off x="5267325" y="2928934"/>
            <a:ext cx="3876675" cy="1847850"/>
          </a:xfrm>
          <a:prstGeom prst="rect">
            <a:avLst/>
          </a:prstGeom>
          <a:noFill/>
          <a:ln w="9525">
            <a:noFill/>
            <a:miter lim="800000"/>
            <a:headEnd/>
            <a:tailEnd/>
          </a:ln>
          <a:effectLst/>
        </p:spPr>
      </p:pic>
      <p:pic>
        <p:nvPicPr>
          <p:cNvPr id="10245" name="Picture 5"/>
          <p:cNvPicPr>
            <a:picLocks noChangeAspect="1" noChangeArrowheads="1"/>
          </p:cNvPicPr>
          <p:nvPr/>
        </p:nvPicPr>
        <p:blipFill>
          <a:blip r:embed="rId5" cstate="print"/>
          <a:srcRect/>
          <a:stretch>
            <a:fillRect/>
          </a:stretch>
        </p:blipFill>
        <p:spPr bwMode="auto">
          <a:xfrm>
            <a:off x="5267357" y="4786322"/>
            <a:ext cx="3876675" cy="183832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2290" name="1 Título"/>
          <p:cNvSpPr>
            <a:spLocks noGrp="1"/>
          </p:cNvSpPr>
          <p:nvPr>
            <p:ph type="title"/>
          </p:nvPr>
        </p:nvSpPr>
        <p:spPr>
          <a:xfrm>
            <a:off x="685800" y="357188"/>
            <a:ext cx="7772400" cy="1071548"/>
          </a:xfrm>
        </p:spPr>
        <p:txBody>
          <a:bodyPr/>
          <a:lstStyle/>
          <a:p>
            <a:r>
              <a:rPr lang="es-ES" sz="2400" b="1" dirty="0" smtClean="0"/>
              <a:t>TOTAL PRESUPUESTO 2011 </a:t>
            </a:r>
            <a:br>
              <a:rPr lang="es-ES" sz="2400" b="1" dirty="0" smtClean="0"/>
            </a:br>
            <a:r>
              <a:rPr lang="es-ES" sz="2400" b="1" dirty="0" smtClean="0"/>
              <a:t>DE GOBIERNOS SUBNACIONALES</a:t>
            </a:r>
            <a:r>
              <a:rPr lang="es-ES" sz="2400" dirty="0" smtClean="0"/>
              <a:t/>
            </a:r>
            <a:br>
              <a:rPr lang="es-ES" sz="2400" dirty="0" smtClean="0"/>
            </a:br>
            <a:r>
              <a:rPr lang="es-ES" sz="2400" dirty="0" smtClean="0"/>
              <a:t>(En bolivianos)</a:t>
            </a:r>
            <a:br>
              <a:rPr lang="es-ES" sz="2400" dirty="0" smtClean="0"/>
            </a:br>
            <a:endParaRPr lang="es-ES" sz="2400" dirty="0" smtClean="0"/>
          </a:p>
        </p:txBody>
      </p:sp>
      <p:sp>
        <p:nvSpPr>
          <p:cNvPr id="12293" name="2 Marcador de contenido"/>
          <p:cNvSpPr>
            <a:spLocks noGrp="1"/>
          </p:cNvSpPr>
          <p:nvPr>
            <p:ph idx="1"/>
          </p:nvPr>
        </p:nvSpPr>
        <p:spPr>
          <a:xfrm>
            <a:off x="1928813" y="3500438"/>
            <a:ext cx="5429250" cy="428625"/>
          </a:xfrm>
        </p:spPr>
        <p:txBody>
          <a:bodyPr/>
          <a:lstStyle/>
          <a:p>
            <a:pPr algn="ctr">
              <a:buFontTx/>
              <a:buNone/>
            </a:pPr>
            <a:r>
              <a:rPr lang="es-ES" sz="1800" b="1" dirty="0" smtClean="0"/>
              <a:t>Per cápita - En Bs </a:t>
            </a:r>
            <a:r>
              <a:rPr lang="es-ES" sz="1400" b="1" i="1" dirty="0" smtClean="0"/>
              <a:t>(</a:t>
            </a:r>
            <a:r>
              <a:rPr lang="es-ES" sz="1400" b="1" i="1" dirty="0" err="1" smtClean="0"/>
              <a:t>Proy</a:t>
            </a:r>
            <a:r>
              <a:rPr lang="es-ES" sz="1400" b="1" i="1" dirty="0" smtClean="0"/>
              <a:t>. población 2011 - INE)</a:t>
            </a:r>
          </a:p>
        </p:txBody>
      </p:sp>
      <p:pic>
        <p:nvPicPr>
          <p:cNvPr id="58370" name="Picture 2"/>
          <p:cNvPicPr>
            <a:picLocks noChangeAspect="1" noChangeArrowheads="1"/>
          </p:cNvPicPr>
          <p:nvPr/>
        </p:nvPicPr>
        <p:blipFill>
          <a:blip r:embed="rId3" cstate="print"/>
          <a:srcRect/>
          <a:stretch>
            <a:fillRect/>
          </a:stretch>
        </p:blipFill>
        <p:spPr bwMode="auto">
          <a:xfrm>
            <a:off x="71406" y="1285860"/>
            <a:ext cx="9017200" cy="2181227"/>
          </a:xfrm>
          <a:prstGeom prst="rect">
            <a:avLst/>
          </a:prstGeom>
          <a:noFill/>
          <a:ln w="9525">
            <a:noFill/>
            <a:miter lim="800000"/>
            <a:headEnd/>
            <a:tailEnd/>
          </a:ln>
          <a:effectLst/>
        </p:spPr>
      </p:pic>
      <p:pic>
        <p:nvPicPr>
          <p:cNvPr id="58371" name="Picture 3"/>
          <p:cNvPicPr>
            <a:picLocks noChangeAspect="1" noChangeArrowheads="1"/>
          </p:cNvPicPr>
          <p:nvPr/>
        </p:nvPicPr>
        <p:blipFill>
          <a:blip r:embed="rId4" cstate="print"/>
          <a:srcRect/>
          <a:stretch>
            <a:fillRect/>
          </a:stretch>
        </p:blipFill>
        <p:spPr bwMode="auto">
          <a:xfrm>
            <a:off x="1500166" y="3957662"/>
            <a:ext cx="6115050" cy="247173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800128" y="285736"/>
            <a:ext cx="7772400" cy="1000124"/>
          </a:xfrm>
        </p:spPr>
        <p:txBody>
          <a:bodyPr/>
          <a:lstStyle/>
          <a:p>
            <a:r>
              <a:rPr lang="es-ES" sz="3200" b="1" dirty="0" smtClean="0">
                <a:solidFill>
                  <a:schemeClr val="accent6">
                    <a:lumMod val="75000"/>
                  </a:schemeClr>
                </a:solidFill>
              </a:rPr>
              <a:t>INVERSIÓN PÚBLICA 2002 -2011</a:t>
            </a:r>
            <a:r>
              <a:rPr lang="es-ES" sz="3200" dirty="0" smtClean="0"/>
              <a:t/>
            </a:r>
            <a:br>
              <a:rPr lang="es-ES" sz="3200" dirty="0" smtClean="0"/>
            </a:br>
            <a:r>
              <a:rPr lang="es-ES" sz="2000" dirty="0" smtClean="0"/>
              <a:t>(En  millones de dólares)</a:t>
            </a:r>
            <a:endParaRPr lang="es-ES" sz="3200" dirty="0"/>
          </a:p>
        </p:txBody>
      </p:sp>
      <p:pic>
        <p:nvPicPr>
          <p:cNvPr id="1026" name="Picture 2"/>
          <p:cNvPicPr>
            <a:picLocks noChangeAspect="1" noChangeArrowheads="1"/>
          </p:cNvPicPr>
          <p:nvPr/>
        </p:nvPicPr>
        <p:blipFill>
          <a:blip r:embed="rId2" cstate="print"/>
          <a:srcRect/>
          <a:stretch>
            <a:fillRect/>
          </a:stretch>
        </p:blipFill>
        <p:spPr bwMode="auto">
          <a:xfrm>
            <a:off x="3428992" y="1214422"/>
            <a:ext cx="2428892" cy="2260996"/>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1357290" y="3643314"/>
            <a:ext cx="6347777" cy="284797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sp>
        <p:nvSpPr>
          <p:cNvPr id="47107" name="2 Marcador de contenido"/>
          <p:cNvSpPr>
            <a:spLocks noGrp="1"/>
          </p:cNvSpPr>
          <p:nvPr>
            <p:ph idx="1"/>
          </p:nvPr>
        </p:nvSpPr>
        <p:spPr/>
        <p:txBody>
          <a:bodyPr/>
          <a:lstStyle/>
          <a:p>
            <a:endParaRPr lang="es-ES" smtClean="0"/>
          </a:p>
        </p:txBody>
      </p:sp>
      <p:sp>
        <p:nvSpPr>
          <p:cNvPr id="7" name="1 Título"/>
          <p:cNvSpPr txBox="1">
            <a:spLocks/>
          </p:cNvSpPr>
          <p:nvPr/>
        </p:nvSpPr>
        <p:spPr bwMode="auto">
          <a:xfrm>
            <a:off x="1371632" y="142875"/>
            <a:ext cx="7772400" cy="928688"/>
          </a:xfrm>
          <a:prstGeom prst="rect">
            <a:avLst/>
          </a:prstGeom>
          <a:noFill/>
          <a:ln w="9525">
            <a:noFill/>
            <a:miter lim="800000"/>
            <a:headEnd/>
            <a:tailEnd/>
          </a:ln>
        </p:spPr>
        <p:txBody>
          <a:bodyPr anchor="ctr"/>
          <a:lstStyle/>
          <a:p>
            <a:pPr algn="ctr">
              <a:defRPr/>
            </a:pPr>
            <a:r>
              <a:rPr lang="es-ES" b="1" kern="0" dirty="0" smtClean="0">
                <a:solidFill>
                  <a:schemeClr val="tx2"/>
                </a:solidFill>
                <a:latin typeface="+mj-lt"/>
                <a:ea typeface="+mj-ea"/>
                <a:cs typeface="+mj-cs"/>
              </a:rPr>
              <a:t>DISTRIBUCIÓN </a:t>
            </a:r>
            <a:r>
              <a:rPr lang="es-ES" b="1" kern="0" dirty="0">
                <a:solidFill>
                  <a:schemeClr val="tx2"/>
                </a:solidFill>
                <a:latin typeface="+mj-lt"/>
                <a:ea typeface="+mj-ea"/>
                <a:cs typeface="+mj-cs"/>
              </a:rPr>
              <a:t>SECTORIAL DE LA INVERSIÓN </a:t>
            </a:r>
            <a:r>
              <a:rPr lang="es-ES" b="1" kern="0" dirty="0" smtClean="0">
                <a:solidFill>
                  <a:schemeClr val="tx2"/>
                </a:solidFill>
                <a:latin typeface="+mj-lt"/>
                <a:ea typeface="+mj-ea"/>
                <a:cs typeface="+mj-cs"/>
              </a:rPr>
              <a:t>		PÚBLICA 2009		</a:t>
            </a:r>
            <a:r>
              <a:rPr lang="es-ES" sz="1800" b="1" i="1" kern="0" dirty="0" smtClean="0">
                <a:solidFill>
                  <a:schemeClr val="tx2"/>
                </a:solidFill>
                <a:latin typeface="+mj-lt"/>
                <a:ea typeface="+mj-ea"/>
                <a:cs typeface="+mj-cs"/>
              </a:rPr>
              <a:t>(Ejecución fuente VIPFE)</a:t>
            </a:r>
            <a:endParaRPr lang="es-ES" i="1" kern="0" dirty="0">
              <a:solidFill>
                <a:schemeClr val="tx2"/>
              </a:solidFill>
              <a:latin typeface="+mj-lt"/>
              <a:ea typeface="+mj-ea"/>
              <a:cs typeface="+mj-cs"/>
            </a:endParaRPr>
          </a:p>
        </p:txBody>
      </p:sp>
      <p:pic>
        <p:nvPicPr>
          <p:cNvPr id="3074" name="Picture 2"/>
          <p:cNvPicPr>
            <a:picLocks noChangeAspect="1" noChangeArrowheads="1"/>
          </p:cNvPicPr>
          <p:nvPr/>
        </p:nvPicPr>
        <p:blipFill>
          <a:blip r:embed="rId3" cstate="print"/>
          <a:srcRect/>
          <a:stretch>
            <a:fillRect/>
          </a:stretch>
        </p:blipFill>
        <p:spPr bwMode="auto">
          <a:xfrm>
            <a:off x="1000100" y="928670"/>
            <a:ext cx="7454230" cy="555785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sp>
        <p:nvSpPr>
          <p:cNvPr id="47107" name="2 Marcador de contenido"/>
          <p:cNvSpPr>
            <a:spLocks noGrp="1"/>
          </p:cNvSpPr>
          <p:nvPr>
            <p:ph idx="1"/>
          </p:nvPr>
        </p:nvSpPr>
        <p:spPr/>
        <p:txBody>
          <a:bodyPr/>
          <a:lstStyle/>
          <a:p>
            <a:endParaRPr lang="es-ES" smtClean="0"/>
          </a:p>
        </p:txBody>
      </p:sp>
      <p:pic>
        <p:nvPicPr>
          <p:cNvPr id="47108" name="Picture 3"/>
          <p:cNvPicPr>
            <a:picLocks noChangeAspect="1" noChangeArrowheads="1"/>
          </p:cNvPicPr>
          <p:nvPr/>
        </p:nvPicPr>
        <p:blipFill>
          <a:blip r:embed="rId3" cstate="print"/>
          <a:srcRect/>
          <a:stretch>
            <a:fillRect/>
          </a:stretch>
        </p:blipFill>
        <p:spPr bwMode="auto">
          <a:xfrm>
            <a:off x="285750" y="975340"/>
            <a:ext cx="8501092" cy="5554047"/>
          </a:xfrm>
          <a:prstGeom prst="rect">
            <a:avLst/>
          </a:prstGeom>
          <a:noFill/>
          <a:ln w="9525">
            <a:noFill/>
            <a:miter lim="800000"/>
            <a:headEnd/>
            <a:tailEnd/>
          </a:ln>
        </p:spPr>
      </p:pic>
      <p:sp>
        <p:nvSpPr>
          <p:cNvPr id="7" name="1 Título"/>
          <p:cNvSpPr txBox="1">
            <a:spLocks/>
          </p:cNvSpPr>
          <p:nvPr/>
        </p:nvSpPr>
        <p:spPr bwMode="auto">
          <a:xfrm>
            <a:off x="1371632" y="142875"/>
            <a:ext cx="7772400" cy="928688"/>
          </a:xfrm>
          <a:prstGeom prst="rect">
            <a:avLst/>
          </a:prstGeom>
          <a:noFill/>
          <a:ln w="9525">
            <a:noFill/>
            <a:miter lim="800000"/>
            <a:headEnd/>
            <a:tailEnd/>
          </a:ln>
        </p:spPr>
        <p:txBody>
          <a:bodyPr anchor="ctr"/>
          <a:lstStyle/>
          <a:p>
            <a:pPr algn="ctr">
              <a:defRPr/>
            </a:pPr>
            <a:r>
              <a:rPr lang="es-ES" b="1" kern="0" dirty="0" smtClean="0">
                <a:solidFill>
                  <a:schemeClr val="tx2"/>
                </a:solidFill>
                <a:latin typeface="+mj-lt"/>
                <a:ea typeface="+mj-ea"/>
                <a:cs typeface="+mj-cs"/>
              </a:rPr>
              <a:t>DISTRIBUCIÓN </a:t>
            </a:r>
            <a:r>
              <a:rPr lang="es-ES" b="1" kern="0" dirty="0">
                <a:solidFill>
                  <a:schemeClr val="tx2"/>
                </a:solidFill>
                <a:latin typeface="+mj-lt"/>
                <a:ea typeface="+mj-ea"/>
                <a:cs typeface="+mj-cs"/>
              </a:rPr>
              <a:t>SECTORIAL DE LA INVERSIÓN </a:t>
            </a:r>
            <a:r>
              <a:rPr lang="es-ES" b="1" kern="0" dirty="0" smtClean="0">
                <a:solidFill>
                  <a:schemeClr val="tx2"/>
                </a:solidFill>
                <a:latin typeface="+mj-lt"/>
                <a:ea typeface="+mj-ea"/>
                <a:cs typeface="+mj-cs"/>
              </a:rPr>
              <a:t>		PÚBLICA 2010 		</a:t>
            </a:r>
            <a:r>
              <a:rPr lang="es-ES" sz="1800" b="1" kern="0" dirty="0" smtClean="0">
                <a:solidFill>
                  <a:schemeClr val="tx2"/>
                </a:solidFill>
                <a:latin typeface="+mj-lt"/>
                <a:ea typeface="+mj-ea"/>
                <a:cs typeface="+mj-cs"/>
              </a:rPr>
              <a:t>(Datos del PGE 2010)</a:t>
            </a:r>
            <a:endParaRPr lang="es-ES" kern="0" dirty="0">
              <a:solidFill>
                <a:schemeClr val="tx2"/>
              </a:solidFill>
              <a:latin typeface="+mj-lt"/>
              <a:ea typeface="+mj-ea"/>
              <a:cs typeface="+mj-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sp>
        <p:nvSpPr>
          <p:cNvPr id="47107" name="2 Marcador de contenido"/>
          <p:cNvSpPr>
            <a:spLocks noGrp="1"/>
          </p:cNvSpPr>
          <p:nvPr>
            <p:ph idx="1"/>
          </p:nvPr>
        </p:nvSpPr>
        <p:spPr/>
        <p:txBody>
          <a:bodyPr/>
          <a:lstStyle/>
          <a:p>
            <a:endParaRPr lang="es-ES" smtClean="0"/>
          </a:p>
        </p:txBody>
      </p:sp>
      <p:sp>
        <p:nvSpPr>
          <p:cNvPr id="7" name="1 Título"/>
          <p:cNvSpPr txBox="1">
            <a:spLocks/>
          </p:cNvSpPr>
          <p:nvPr/>
        </p:nvSpPr>
        <p:spPr bwMode="auto">
          <a:xfrm>
            <a:off x="1371632" y="142875"/>
            <a:ext cx="7772400" cy="928688"/>
          </a:xfrm>
          <a:prstGeom prst="rect">
            <a:avLst/>
          </a:prstGeom>
          <a:noFill/>
          <a:ln w="9525">
            <a:noFill/>
            <a:miter lim="800000"/>
            <a:headEnd/>
            <a:tailEnd/>
          </a:ln>
        </p:spPr>
        <p:txBody>
          <a:bodyPr anchor="ctr"/>
          <a:lstStyle/>
          <a:p>
            <a:pPr algn="ctr">
              <a:defRPr/>
            </a:pPr>
            <a:r>
              <a:rPr lang="es-ES" b="1" kern="0" dirty="0" smtClean="0">
                <a:solidFill>
                  <a:schemeClr val="tx2"/>
                </a:solidFill>
                <a:latin typeface="+mj-lt"/>
                <a:ea typeface="+mj-ea"/>
                <a:cs typeface="+mj-cs"/>
              </a:rPr>
              <a:t>DISTRIBUCIÓN </a:t>
            </a:r>
            <a:r>
              <a:rPr lang="es-ES" b="1" kern="0" dirty="0">
                <a:solidFill>
                  <a:schemeClr val="tx2"/>
                </a:solidFill>
                <a:latin typeface="+mj-lt"/>
                <a:ea typeface="+mj-ea"/>
                <a:cs typeface="+mj-cs"/>
              </a:rPr>
              <a:t>SECTORIAL DE LA INVERSIÓN </a:t>
            </a:r>
            <a:r>
              <a:rPr lang="es-ES" b="1" kern="0" dirty="0" smtClean="0">
                <a:solidFill>
                  <a:schemeClr val="tx2"/>
                </a:solidFill>
                <a:latin typeface="+mj-lt"/>
                <a:ea typeface="+mj-ea"/>
                <a:cs typeface="+mj-cs"/>
              </a:rPr>
              <a:t>		PÚBLICA 2011 		</a:t>
            </a:r>
            <a:r>
              <a:rPr lang="es-ES" sz="1800" b="1" kern="0" dirty="0" smtClean="0">
                <a:solidFill>
                  <a:schemeClr val="tx2"/>
                </a:solidFill>
                <a:latin typeface="+mj-lt"/>
                <a:ea typeface="+mj-ea"/>
                <a:cs typeface="+mj-cs"/>
              </a:rPr>
              <a:t>(Datos del PGE 2011)</a:t>
            </a:r>
            <a:endParaRPr lang="es-ES" kern="0" dirty="0">
              <a:solidFill>
                <a:schemeClr val="tx2"/>
              </a:solidFill>
              <a:latin typeface="+mj-lt"/>
              <a:ea typeface="+mj-ea"/>
              <a:cs typeface="+mj-cs"/>
            </a:endParaRPr>
          </a:p>
        </p:txBody>
      </p:sp>
      <p:pic>
        <p:nvPicPr>
          <p:cNvPr id="1026" name="Picture 2"/>
          <p:cNvPicPr>
            <a:picLocks noChangeAspect="1" noChangeArrowheads="1"/>
          </p:cNvPicPr>
          <p:nvPr/>
        </p:nvPicPr>
        <p:blipFill>
          <a:blip r:embed="rId3" cstate="print"/>
          <a:srcRect/>
          <a:stretch>
            <a:fillRect/>
          </a:stretch>
        </p:blipFill>
        <p:spPr bwMode="auto">
          <a:xfrm>
            <a:off x="765225" y="928671"/>
            <a:ext cx="7735865" cy="564360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800128" y="285736"/>
            <a:ext cx="7772400" cy="1000124"/>
          </a:xfrm>
        </p:spPr>
        <p:txBody>
          <a:bodyPr/>
          <a:lstStyle/>
          <a:p>
            <a:r>
              <a:rPr lang="es-ES" sz="3200" b="1" dirty="0" smtClean="0">
                <a:solidFill>
                  <a:schemeClr val="accent6">
                    <a:lumMod val="75000"/>
                  </a:schemeClr>
                </a:solidFill>
              </a:rPr>
              <a:t>INVERSIÓN PÚBLICA 2002 -2011</a:t>
            </a:r>
            <a:r>
              <a:rPr lang="es-ES" sz="3200" dirty="0" smtClean="0"/>
              <a:t/>
            </a:r>
            <a:br>
              <a:rPr lang="es-ES" sz="3200" dirty="0" smtClean="0"/>
            </a:br>
            <a:r>
              <a:rPr lang="es-ES" sz="2000" dirty="0" smtClean="0"/>
              <a:t>(En  millones de dólares)</a:t>
            </a:r>
            <a:endParaRPr lang="es-ES" sz="3200" dirty="0"/>
          </a:p>
        </p:txBody>
      </p:sp>
      <p:pic>
        <p:nvPicPr>
          <p:cNvPr id="1026" name="Picture 2"/>
          <p:cNvPicPr>
            <a:picLocks noChangeAspect="1" noChangeArrowheads="1"/>
          </p:cNvPicPr>
          <p:nvPr/>
        </p:nvPicPr>
        <p:blipFill>
          <a:blip r:embed="rId2" cstate="print"/>
          <a:srcRect/>
          <a:stretch>
            <a:fillRect/>
          </a:stretch>
        </p:blipFill>
        <p:spPr bwMode="auto">
          <a:xfrm>
            <a:off x="3428992" y="1214422"/>
            <a:ext cx="2428892" cy="2260996"/>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1357290" y="3643314"/>
            <a:ext cx="6347777" cy="284797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685800" y="1857372"/>
            <a:ext cx="7772400" cy="1143000"/>
          </a:xfrm>
        </p:spPr>
        <p:txBody>
          <a:bodyPr/>
          <a:lstStyle/>
          <a:p>
            <a:r>
              <a:rPr lang="es-ES" sz="3000" dirty="0" smtClean="0"/>
              <a:t>Plan de Inversiones para el Sector Hidrocarburos </a:t>
            </a:r>
            <a:br>
              <a:rPr lang="es-ES" sz="3000" dirty="0" smtClean="0"/>
            </a:br>
            <a:r>
              <a:rPr lang="es-ES" sz="3000" dirty="0" smtClean="0"/>
              <a:t>YPFB</a:t>
            </a:r>
            <a:endParaRPr lang="es-ES" sz="3000" dirty="0"/>
          </a:p>
        </p:txBody>
      </p:sp>
      <p:sp>
        <p:nvSpPr>
          <p:cNvPr id="3" name="2 Marcador de contenido"/>
          <p:cNvSpPr>
            <a:spLocks noGrp="1"/>
          </p:cNvSpPr>
          <p:nvPr>
            <p:ph idx="1"/>
          </p:nvPr>
        </p:nvSpPr>
        <p:spPr>
          <a:xfrm>
            <a:off x="685800" y="4143380"/>
            <a:ext cx="7772400" cy="1952620"/>
          </a:xfrm>
        </p:spPr>
        <p:txBody>
          <a:bodyPr/>
          <a:lstStyle/>
          <a:p>
            <a:pPr indent="12700">
              <a:buNone/>
            </a:pPr>
            <a:r>
              <a:rPr lang="es-ES" sz="3000" dirty="0" smtClean="0"/>
              <a:t>Inversión estimada 11.292 millones de dólares para el periodo 2009 - 2015</a:t>
            </a:r>
          </a:p>
          <a:p>
            <a:pPr>
              <a:buNone/>
            </a:pPr>
            <a:endParaRPr lang="es-E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5800" y="1285860"/>
            <a:ext cx="7772400" cy="4810140"/>
          </a:xfrm>
        </p:spPr>
        <p:txBody>
          <a:bodyPr/>
          <a:lstStyle/>
          <a:p>
            <a:pPr>
              <a:lnSpc>
                <a:spcPct val="150000"/>
              </a:lnSpc>
            </a:pPr>
            <a:r>
              <a:rPr lang="es-ES" dirty="0" smtClean="0"/>
              <a:t>PRODUCCIÓN </a:t>
            </a:r>
          </a:p>
          <a:p>
            <a:pPr lvl="1">
              <a:lnSpc>
                <a:spcPct val="150000"/>
              </a:lnSpc>
              <a:buNone/>
            </a:pPr>
            <a:r>
              <a:rPr lang="es-ES" dirty="0" smtClean="0"/>
              <a:t>			EMPLEO</a:t>
            </a:r>
          </a:p>
          <a:p>
            <a:pPr lvl="2">
              <a:lnSpc>
                <a:spcPct val="150000"/>
              </a:lnSpc>
              <a:buNone/>
            </a:pPr>
            <a:r>
              <a:rPr lang="es-ES" dirty="0" smtClean="0"/>
              <a:t>			Ingresos para las personas</a:t>
            </a:r>
          </a:p>
          <a:p>
            <a:endParaRPr lang="es-ES" dirty="0" smtClean="0"/>
          </a:p>
          <a:p>
            <a:pPr>
              <a:lnSpc>
                <a:spcPct val="150000"/>
              </a:lnSpc>
            </a:pPr>
            <a:r>
              <a:rPr lang="es-ES" dirty="0" smtClean="0"/>
              <a:t>EXTRACCIÓN</a:t>
            </a:r>
          </a:p>
          <a:p>
            <a:pPr lvl="1">
              <a:lnSpc>
                <a:spcPct val="150000"/>
              </a:lnSpc>
              <a:buNone/>
            </a:pPr>
            <a:r>
              <a:rPr lang="es-ES" dirty="0" smtClean="0"/>
              <a:t>			CAPTACIÓN DE RECURSOS</a:t>
            </a:r>
          </a:p>
          <a:p>
            <a:pPr lvl="2">
              <a:lnSpc>
                <a:spcPct val="150000"/>
              </a:lnSpc>
              <a:buNone/>
            </a:pPr>
            <a:r>
              <a:rPr lang="es-ES" dirty="0" smtClean="0"/>
              <a:t>			Gasto (público)</a:t>
            </a:r>
            <a:endParaRPr lang="en-US" dirty="0"/>
          </a:p>
        </p:txBody>
      </p:sp>
      <p:sp>
        <p:nvSpPr>
          <p:cNvPr id="6" name="5 Flecha doblada"/>
          <p:cNvSpPr/>
          <p:nvPr/>
        </p:nvSpPr>
        <p:spPr bwMode="auto">
          <a:xfrm rot="10800000" flipH="1">
            <a:off x="2071671" y="2071678"/>
            <a:ext cx="431240" cy="428628"/>
          </a:xfrm>
          <a:prstGeom prst="ben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tx1"/>
              </a:solidFill>
              <a:effectLst/>
              <a:latin typeface="Arial" charset="0"/>
              <a:ea typeface="ＭＳ Ｐゴシック" pitchFamily="52" charset="-128"/>
            </a:endParaRPr>
          </a:p>
        </p:txBody>
      </p:sp>
      <p:sp>
        <p:nvSpPr>
          <p:cNvPr id="8" name="7 Flecha doblada"/>
          <p:cNvSpPr/>
          <p:nvPr/>
        </p:nvSpPr>
        <p:spPr bwMode="auto">
          <a:xfrm rot="10800000" flipH="1">
            <a:off x="3000364" y="2786058"/>
            <a:ext cx="431240" cy="428628"/>
          </a:xfrm>
          <a:prstGeom prst="ben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tx1"/>
              </a:solidFill>
              <a:effectLst/>
              <a:latin typeface="Arial" charset="0"/>
              <a:ea typeface="ＭＳ Ｐゴシック" pitchFamily="52" charset="-128"/>
            </a:endParaRPr>
          </a:p>
        </p:txBody>
      </p:sp>
      <p:sp>
        <p:nvSpPr>
          <p:cNvPr id="9" name="8 Flecha doblada"/>
          <p:cNvSpPr/>
          <p:nvPr/>
        </p:nvSpPr>
        <p:spPr bwMode="auto">
          <a:xfrm rot="10800000" flipH="1">
            <a:off x="2071670" y="4857760"/>
            <a:ext cx="431240" cy="428628"/>
          </a:xfrm>
          <a:prstGeom prst="ben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tx1"/>
              </a:solidFill>
              <a:effectLst/>
              <a:latin typeface="Arial" charset="0"/>
              <a:ea typeface="ＭＳ Ｐゴシック" pitchFamily="52" charset="-128"/>
            </a:endParaRPr>
          </a:p>
        </p:txBody>
      </p:sp>
      <p:sp>
        <p:nvSpPr>
          <p:cNvPr id="10" name="9 Flecha doblada"/>
          <p:cNvSpPr/>
          <p:nvPr/>
        </p:nvSpPr>
        <p:spPr bwMode="auto">
          <a:xfrm rot="10800000" flipH="1">
            <a:off x="3000364" y="5572140"/>
            <a:ext cx="431240" cy="428628"/>
          </a:xfrm>
          <a:prstGeom prst="bent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tx1"/>
              </a:solidFill>
              <a:effectLst/>
              <a:latin typeface="Arial" charset="0"/>
              <a:ea typeface="ＭＳ Ｐゴシック" pitchFamily="52" charset="-12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1 Título"/>
          <p:cNvSpPr>
            <a:spLocks noGrp="1"/>
          </p:cNvSpPr>
          <p:nvPr>
            <p:ph type="ctrTitle" idx="4294967295"/>
          </p:nvPr>
        </p:nvSpPr>
        <p:spPr>
          <a:xfrm>
            <a:off x="1657350" y="285750"/>
            <a:ext cx="7129463" cy="714375"/>
          </a:xfrm>
        </p:spPr>
        <p:txBody>
          <a:bodyPr/>
          <a:lstStyle/>
          <a:p>
            <a:pPr eaLnBrk="1" hangingPunct="1"/>
            <a:r>
              <a:rPr lang="es-ES" sz="3200" smtClean="0"/>
              <a:t>USO DE LOS RECURSOS IDH</a:t>
            </a:r>
          </a:p>
        </p:txBody>
      </p:sp>
      <p:sp>
        <p:nvSpPr>
          <p:cNvPr id="23555" name="2 Subtítulo"/>
          <p:cNvSpPr>
            <a:spLocks noGrp="1"/>
          </p:cNvSpPr>
          <p:nvPr>
            <p:ph type="subTitle" idx="4294967295"/>
          </p:nvPr>
        </p:nvSpPr>
        <p:spPr>
          <a:xfrm>
            <a:off x="142875" y="914400"/>
            <a:ext cx="8786813" cy="5286375"/>
          </a:xfrm>
        </p:spPr>
        <p:txBody>
          <a:bodyPr/>
          <a:lstStyle/>
          <a:p>
            <a:pPr marL="0" indent="0" algn="just" eaLnBrk="1" hangingPunct="1">
              <a:buFontTx/>
              <a:buNone/>
            </a:pPr>
            <a:r>
              <a:rPr lang="es-ES" sz="1800" b="1" u="sng" dirty="0" smtClean="0"/>
              <a:t>LEY 3058:</a:t>
            </a:r>
            <a:r>
              <a:rPr lang="es-ES" sz="1800" dirty="0" smtClean="0"/>
              <a:t> </a:t>
            </a:r>
          </a:p>
          <a:p>
            <a:pPr marL="0" indent="0" algn="just" eaLnBrk="1" hangingPunct="1">
              <a:buFontTx/>
              <a:buNone/>
            </a:pPr>
            <a:r>
              <a:rPr lang="es-ES" sz="1600" b="1" dirty="0" smtClean="0"/>
              <a:t>Todos los beneficiarios destinarán los recursos recibidos por Impuesto Directo a los Hidrocarburos (IDH), para los sectores de educación, salud y caminos, desarrollo productivo y todo lo que contribuya a la generación de fuentes de trabajo.</a:t>
            </a:r>
            <a:r>
              <a:rPr lang="es-ES" sz="1600" dirty="0" smtClean="0"/>
              <a:t> Los departamentos productores priorizarán la distribución de los recursos percibidos por IDH a favor de sus provincias productoras de hidrocarburos. </a:t>
            </a:r>
          </a:p>
          <a:p>
            <a:pPr marL="0" indent="0" algn="just" eaLnBrk="1" hangingPunct="1">
              <a:buFontTx/>
              <a:buNone/>
            </a:pPr>
            <a:r>
              <a:rPr lang="es-ES" sz="1600" dirty="0" smtClean="0"/>
              <a:t>  </a:t>
            </a:r>
          </a:p>
          <a:p>
            <a:pPr marL="0" indent="0" algn="just" eaLnBrk="1" hangingPunct="1">
              <a:buFontTx/>
              <a:buNone/>
            </a:pPr>
            <a:r>
              <a:rPr lang="es-ES" sz="1800" b="1" u="sng" dirty="0" smtClean="0"/>
              <a:t>DECRETO SUPREMO 28421:</a:t>
            </a:r>
            <a:r>
              <a:rPr lang="es-ES" sz="1800" dirty="0" smtClean="0"/>
              <a:t> </a:t>
            </a:r>
            <a:endParaRPr lang="es-ES" sz="1600" dirty="0" smtClean="0"/>
          </a:p>
          <a:p>
            <a:pPr marL="0" indent="0" algn="just" eaLnBrk="1" hangingPunct="1">
              <a:buFontTx/>
              <a:buNone/>
            </a:pPr>
            <a:r>
              <a:rPr lang="es-ES" sz="1800" b="1" dirty="0" smtClean="0"/>
              <a:t>PREFECTURAS:</a:t>
            </a:r>
            <a:endParaRPr lang="es-ES" sz="1800" dirty="0" smtClean="0"/>
          </a:p>
          <a:p>
            <a:pPr marL="0" indent="0" algn="just" eaLnBrk="1" hangingPunct="1">
              <a:buFontTx/>
              <a:buNone/>
            </a:pPr>
            <a:r>
              <a:rPr lang="es-ES" sz="1600" dirty="0" smtClean="0"/>
              <a:t>Las áreas sobre las cuales se invertirán los recursos IDH en el marco de los Planes de Desarrollo Departamental, son: </a:t>
            </a:r>
          </a:p>
          <a:p>
            <a:pPr marL="457200" lvl="1" indent="0" algn="just" eaLnBrk="1" hangingPunct="1">
              <a:buFontTx/>
              <a:buNone/>
            </a:pPr>
            <a:r>
              <a:rPr lang="es-ES" sz="1800" b="1" dirty="0" smtClean="0"/>
              <a:t>Desarrollo económico: </a:t>
            </a:r>
            <a:r>
              <a:rPr lang="es-ES" sz="1800" dirty="0" smtClean="0"/>
              <a:t>caminos, electrificación rural, riego, asistencia técnica y capacitación al sector productivo y otros.</a:t>
            </a:r>
          </a:p>
          <a:p>
            <a:pPr marL="457200" lvl="1" indent="0" algn="just" eaLnBrk="1" hangingPunct="1">
              <a:buFontTx/>
              <a:buNone/>
            </a:pPr>
            <a:r>
              <a:rPr lang="es-ES" sz="1400" b="1" dirty="0" smtClean="0"/>
              <a:t>Desarrollo Social: </a:t>
            </a:r>
            <a:r>
              <a:rPr lang="es-ES" sz="1400" dirty="0" smtClean="0"/>
              <a:t>infraestructura, mantenimiento, equipamiento, capacitación, </a:t>
            </a:r>
            <a:r>
              <a:rPr lang="es-ES" sz="1400" dirty="0" err="1" smtClean="0"/>
              <a:t>etc</a:t>
            </a:r>
            <a:r>
              <a:rPr lang="es-ES" sz="1400" dirty="0" smtClean="0"/>
              <a:t>, en los sectores de salud y educación. </a:t>
            </a:r>
          </a:p>
          <a:p>
            <a:pPr marL="457200" lvl="1" indent="0" algn="just" eaLnBrk="1" hangingPunct="1">
              <a:buFontTx/>
              <a:buNone/>
            </a:pPr>
            <a:r>
              <a:rPr lang="es-ES" sz="1400" b="1" dirty="0" smtClean="0"/>
              <a:t>Seguridad Ciudadana: </a:t>
            </a:r>
            <a:r>
              <a:rPr lang="es-ES" sz="1400" dirty="0" smtClean="0"/>
              <a:t>fortalecimiento de las instancias y servicios de seguridad ciudadana; infraestructura y equipamiento de cárceles.</a:t>
            </a:r>
          </a:p>
          <a:p>
            <a:pPr marL="0" indent="0" algn="just" eaLnBrk="1" hangingPunct="1">
              <a:buFontTx/>
              <a:buNone/>
            </a:pPr>
            <a:r>
              <a:rPr lang="es-ES" sz="1600" dirty="0" smtClean="0"/>
              <a:t> </a:t>
            </a:r>
            <a:endParaRPr lang="es-ES" sz="1400" dirty="0" smtClean="0"/>
          </a:p>
          <a:p>
            <a:pPr marL="0" indent="0" algn="just" eaLnBrk="1" hangingPunct="1">
              <a:buFontTx/>
              <a:buNone/>
            </a:pPr>
            <a:r>
              <a:rPr lang="es-ES" sz="1400" dirty="0" smtClean="0"/>
              <a:t>La ley </a:t>
            </a:r>
            <a:r>
              <a:rPr lang="es-ES" sz="1400" dirty="0" err="1" smtClean="0"/>
              <a:t>financial</a:t>
            </a:r>
            <a:r>
              <a:rPr lang="es-ES" sz="1400" dirty="0" smtClean="0"/>
              <a:t> autoriza a las Prefecturas a utilizar recursos del IDH para reforzar el gasto de educación y salud y en proyectos de inversión de la Red Vial Fundamental de Caminos.</a:t>
            </a:r>
          </a:p>
          <a:p>
            <a:pPr marL="0" indent="0" algn="just" eaLnBrk="1" hangingPunct="1">
              <a:buFontTx/>
              <a:buNone/>
            </a:pPr>
            <a:endParaRPr lang="es-ES" sz="1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4578" name="1 Título"/>
          <p:cNvSpPr>
            <a:spLocks noGrp="1"/>
          </p:cNvSpPr>
          <p:nvPr>
            <p:ph type="ctrTitle" idx="4294967295"/>
          </p:nvPr>
        </p:nvSpPr>
        <p:spPr>
          <a:xfrm>
            <a:off x="1657350" y="285750"/>
            <a:ext cx="7129463" cy="714375"/>
          </a:xfrm>
        </p:spPr>
        <p:txBody>
          <a:bodyPr/>
          <a:lstStyle/>
          <a:p>
            <a:pPr eaLnBrk="1" hangingPunct="1"/>
            <a:endParaRPr lang="es-ES" sz="3200" smtClean="0"/>
          </a:p>
        </p:txBody>
      </p:sp>
      <p:sp>
        <p:nvSpPr>
          <p:cNvPr id="24579" name="2 Subtítulo"/>
          <p:cNvSpPr>
            <a:spLocks noGrp="1"/>
          </p:cNvSpPr>
          <p:nvPr>
            <p:ph type="subTitle" idx="4294967295"/>
          </p:nvPr>
        </p:nvSpPr>
        <p:spPr>
          <a:xfrm>
            <a:off x="214313" y="1071563"/>
            <a:ext cx="8715375" cy="5286375"/>
          </a:xfrm>
        </p:spPr>
        <p:txBody>
          <a:bodyPr/>
          <a:lstStyle/>
          <a:p>
            <a:pPr marL="0" indent="0" algn="just" eaLnBrk="1" hangingPunct="1">
              <a:buFontTx/>
              <a:buNone/>
            </a:pPr>
            <a:r>
              <a:rPr lang="es-ES" sz="1800" b="1" dirty="0" smtClean="0"/>
              <a:t>MUNICIPIOS:</a:t>
            </a:r>
            <a:endParaRPr lang="es-ES" sz="1800" dirty="0" smtClean="0"/>
          </a:p>
          <a:p>
            <a:pPr marL="0" indent="0" algn="just" eaLnBrk="1" hangingPunct="1">
              <a:buFontTx/>
              <a:buNone/>
            </a:pPr>
            <a:r>
              <a:rPr lang="es-ES" sz="1600" dirty="0" smtClean="0"/>
              <a:t>Con relación a los recursos IDH para Municipalidades, los mismos deben ser destinados a:</a:t>
            </a:r>
          </a:p>
          <a:p>
            <a:pPr marL="0" indent="0" algn="just" eaLnBrk="1" hangingPunct="1">
              <a:buFontTx/>
              <a:buNone/>
            </a:pPr>
            <a:r>
              <a:rPr lang="es-ES" sz="1600" b="1" u="sng" dirty="0" smtClean="0"/>
              <a:t>Educación</a:t>
            </a:r>
            <a:r>
              <a:rPr lang="es-ES" sz="1600" b="1" dirty="0" smtClean="0"/>
              <a:t>:</a:t>
            </a:r>
            <a:r>
              <a:rPr lang="es-ES" sz="1600" dirty="0" smtClean="0"/>
              <a:t> Fortalecimiento de la gestión municipal; promoción al acceso y permanencia escolar; provisión de infraestructura, procesos pedagógicos y equipamiento para mejorar la calidad y promover la equidad de la educación escolar; y distribución y conservación de los materiales educativos producidos por el Ministerio de Educación.</a:t>
            </a:r>
          </a:p>
          <a:p>
            <a:pPr marL="0" indent="0" algn="just" eaLnBrk="1" hangingPunct="1">
              <a:buFontTx/>
              <a:buNone/>
            </a:pPr>
            <a:r>
              <a:rPr lang="es-ES" sz="1600" b="1" u="sng" dirty="0" smtClean="0"/>
              <a:t>Salud</a:t>
            </a:r>
            <a:r>
              <a:rPr lang="es-ES" sz="1600" b="1" dirty="0" smtClean="0"/>
              <a:t>: </a:t>
            </a:r>
            <a:r>
              <a:rPr lang="es-ES" sz="1600" dirty="0" smtClean="0"/>
              <a:t>Fortalecimiento de los Directorios Locales de Salud, campañas masivas de vacunación y acciones municipales de prevención y control de enfermedades endémicas, asistencia nutricional complementaria para el menor de dos años, Brigadas móviles de salud, Conformación de fondos municipales de contraparte para proyectos integrales de promoción de la salud y prevención de enfermedades, y programas operativos de vigilancia y control epidemiológico a nivel local.</a:t>
            </a:r>
          </a:p>
          <a:p>
            <a:pPr marL="0" indent="0" algn="just" eaLnBrk="1" hangingPunct="1">
              <a:buFontTx/>
              <a:buNone/>
            </a:pPr>
            <a:r>
              <a:rPr lang="es-ES" sz="1800" b="1" u="sng" dirty="0" smtClean="0"/>
              <a:t>Fomento al desarrollo económico local y promoción del empleo</a:t>
            </a:r>
            <a:r>
              <a:rPr lang="es-ES" sz="1800" dirty="0" smtClean="0"/>
              <a:t>: asistencia técnica y capacitación al sector productivo, facilitación al acceso al sistema financiero, </a:t>
            </a:r>
            <a:r>
              <a:rPr lang="es-ES" sz="1800" b="1" dirty="0" smtClean="0"/>
              <a:t>provisión de servicios, infraestructura y equipamiento de centros productivos y otros</a:t>
            </a:r>
            <a:r>
              <a:rPr lang="es-ES" sz="1800" dirty="0" smtClean="0"/>
              <a:t>, organización y desarrollo de instancias responsables de la promoción productiva, y promoción del empleo a través del desarrollo de programas.</a:t>
            </a:r>
          </a:p>
          <a:p>
            <a:pPr marL="0" indent="0" algn="just" eaLnBrk="1" hangingPunct="1">
              <a:buFontTx/>
              <a:buNone/>
            </a:pPr>
            <a:r>
              <a:rPr lang="es-ES" sz="1600" b="1" u="sng" dirty="0" smtClean="0"/>
              <a:t>Seguridad Ciudadana</a:t>
            </a:r>
            <a:r>
              <a:rPr lang="es-ES" sz="1600" b="1" dirty="0" smtClean="0"/>
              <a:t>: </a:t>
            </a:r>
            <a:r>
              <a:rPr lang="es-ES" sz="1600" dirty="0" smtClean="0"/>
              <a:t>Dotación de módulos o instalaciones, equipamiento y servicios a la Policía.</a:t>
            </a:r>
          </a:p>
          <a:p>
            <a:pPr marL="0" indent="0" algn="just" eaLnBrk="1" hangingPunct="1">
              <a:buFontTx/>
              <a:buNone/>
            </a:pPr>
            <a:endParaRPr lang="es-ES" sz="16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6626" name="1 Título"/>
          <p:cNvSpPr>
            <a:spLocks noGrp="1"/>
          </p:cNvSpPr>
          <p:nvPr>
            <p:ph type="ctrTitle" idx="4294967295"/>
          </p:nvPr>
        </p:nvSpPr>
        <p:spPr>
          <a:xfrm>
            <a:off x="1657350" y="285750"/>
            <a:ext cx="7129463" cy="714375"/>
          </a:xfrm>
        </p:spPr>
        <p:txBody>
          <a:bodyPr/>
          <a:lstStyle/>
          <a:p>
            <a:pPr eaLnBrk="1" hangingPunct="1"/>
            <a:endParaRPr lang="es-ES" sz="3200" smtClean="0"/>
          </a:p>
        </p:txBody>
      </p:sp>
      <p:sp>
        <p:nvSpPr>
          <p:cNvPr id="26627" name="2 Subtítulo"/>
          <p:cNvSpPr>
            <a:spLocks noGrp="1"/>
          </p:cNvSpPr>
          <p:nvPr>
            <p:ph type="subTitle" idx="4294967295"/>
          </p:nvPr>
        </p:nvSpPr>
        <p:spPr>
          <a:xfrm>
            <a:off x="142875" y="1285875"/>
            <a:ext cx="8786813" cy="5000625"/>
          </a:xfrm>
        </p:spPr>
        <p:txBody>
          <a:bodyPr/>
          <a:lstStyle/>
          <a:p>
            <a:pPr marL="0" indent="0" algn="just" eaLnBrk="1" hangingPunct="1">
              <a:buFontTx/>
              <a:buNone/>
            </a:pPr>
            <a:r>
              <a:rPr lang="es-AR" sz="1800" b="1" u="sng" dirty="0" smtClean="0"/>
              <a:t>Decreto Supremo 29565 de mayo 2008</a:t>
            </a:r>
            <a:endParaRPr lang="es-AR" sz="1800" u="sng" dirty="0" smtClean="0"/>
          </a:p>
          <a:p>
            <a:pPr marL="0" indent="0" algn="just" eaLnBrk="1" hangingPunct="1">
              <a:buFontTx/>
              <a:buNone/>
            </a:pPr>
            <a:endParaRPr lang="es-AR" sz="1600" dirty="0" smtClean="0"/>
          </a:p>
          <a:p>
            <a:pPr marL="0" indent="0" algn="just" eaLnBrk="1" hangingPunct="1">
              <a:buFontTx/>
              <a:buNone/>
            </a:pPr>
            <a:r>
              <a:rPr lang="es-AR" sz="1600" dirty="0" smtClean="0"/>
              <a:t>Amplia el objeto del gasto de </a:t>
            </a:r>
            <a:r>
              <a:rPr lang="es-AR" sz="1600" b="1" dirty="0" smtClean="0"/>
              <a:t>municipalidades</a:t>
            </a:r>
            <a:r>
              <a:rPr lang="es-AR" sz="1600" dirty="0" smtClean="0"/>
              <a:t> con relación al IDH y permite asignar recursos a mancomunidades. </a:t>
            </a:r>
            <a:endParaRPr lang="es-ES" sz="1600" dirty="0" smtClean="0"/>
          </a:p>
          <a:p>
            <a:pPr marL="457200" lvl="1" indent="0" algn="just" eaLnBrk="1" hangingPunct="1">
              <a:buFont typeface="Arial" charset="0"/>
              <a:buChar char="•"/>
            </a:pPr>
            <a:r>
              <a:rPr lang="es-ES" sz="1600" dirty="0" smtClean="0"/>
              <a:t>Autoriza a los gobiernos municipales a destinar más recursos del Impuesto Directo a Hidrocarburos (IDH) para fomentar el desarrollo económico local y las vocaciones productivas, a través de incentivos financieros, </a:t>
            </a:r>
            <a:r>
              <a:rPr lang="es-ES" sz="1800" b="1" dirty="0" smtClean="0"/>
              <a:t>la constitución de empresas públicas y mixtas,</a:t>
            </a:r>
            <a:r>
              <a:rPr lang="es-ES" sz="1600" dirty="0" smtClean="0"/>
              <a:t> la organización de ferias y la generación de empleo temporal.</a:t>
            </a:r>
          </a:p>
          <a:p>
            <a:pPr marL="457200" lvl="1" indent="0" algn="just" eaLnBrk="1" hangingPunct="1">
              <a:buFont typeface="Arial" charset="0"/>
              <a:buChar char="•"/>
            </a:pPr>
            <a:r>
              <a:rPr lang="es-ES" sz="1600" dirty="0" smtClean="0"/>
              <a:t>Generar empleos eventuales contratando mano de obra para proyectos específicos o programas </a:t>
            </a:r>
          </a:p>
          <a:p>
            <a:pPr marL="457200" lvl="1" indent="0" algn="just" eaLnBrk="1" hangingPunct="1">
              <a:buFont typeface="Arial" charset="0"/>
              <a:buChar char="•"/>
            </a:pPr>
            <a:r>
              <a:rPr lang="es-ES" sz="1600" dirty="0" smtClean="0"/>
              <a:t>La normativa autoriza a las alcaldías a contratar maestros (como consultores) y personal médico, pero de manera eventual y sólo por un año.</a:t>
            </a:r>
          </a:p>
          <a:p>
            <a:pPr marL="457200" lvl="1" indent="0" algn="just" eaLnBrk="1" hangingPunct="1">
              <a:buFont typeface="Arial" charset="0"/>
              <a:buChar char="•"/>
            </a:pPr>
            <a:endParaRPr lang="es-ES" sz="16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642910" y="857232"/>
            <a:ext cx="7772400" cy="1143000"/>
          </a:xfrm>
        </p:spPr>
        <p:txBody>
          <a:bodyPr/>
          <a:lstStyle/>
          <a:p>
            <a:r>
              <a:rPr lang="es-ES" sz="2000" b="1" dirty="0" smtClean="0"/>
              <a:t>Crecimiento del Producto Interno Bruto real por actividad económica, 1991 - 2010</a:t>
            </a:r>
            <a:r>
              <a:rPr lang="es-ES" sz="2000" dirty="0" smtClean="0"/>
              <a:t> </a:t>
            </a:r>
            <a:br>
              <a:rPr lang="es-ES" sz="2000" dirty="0" smtClean="0"/>
            </a:br>
            <a:r>
              <a:rPr lang="es-ES" sz="2000" b="1" dirty="0" smtClean="0"/>
              <a:t>(En porcentaje)</a:t>
            </a:r>
            <a:r>
              <a:rPr lang="es-ES" sz="2000" dirty="0" smtClean="0"/>
              <a:t> </a:t>
            </a:r>
            <a:endParaRPr lang="es-ES" sz="2000" dirty="0"/>
          </a:p>
        </p:txBody>
      </p:sp>
      <p:pic>
        <p:nvPicPr>
          <p:cNvPr id="1028" name="Picture 4"/>
          <p:cNvPicPr>
            <a:picLocks noChangeAspect="1" noChangeArrowheads="1"/>
          </p:cNvPicPr>
          <p:nvPr/>
        </p:nvPicPr>
        <p:blipFill>
          <a:blip r:embed="rId2" cstate="print"/>
          <a:srcRect/>
          <a:stretch>
            <a:fillRect/>
          </a:stretch>
        </p:blipFill>
        <p:spPr bwMode="auto">
          <a:xfrm>
            <a:off x="785786" y="1928802"/>
            <a:ext cx="7845266" cy="451486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642910" y="857232"/>
            <a:ext cx="7772400" cy="1143000"/>
          </a:xfrm>
        </p:spPr>
        <p:txBody>
          <a:bodyPr/>
          <a:lstStyle/>
          <a:p>
            <a:r>
              <a:rPr lang="es-ES" sz="2000" b="1" dirty="0" smtClean="0"/>
              <a:t>Composición del Producto Interno Bruto real por actividad económica, 2000 - 2010 (p)</a:t>
            </a:r>
            <a:r>
              <a:rPr lang="es-ES" sz="2000" dirty="0" smtClean="0"/>
              <a:t/>
            </a:r>
            <a:br>
              <a:rPr lang="es-ES" sz="2000" dirty="0" smtClean="0"/>
            </a:br>
            <a:r>
              <a:rPr lang="es-ES" sz="2000" b="1" dirty="0" smtClean="0"/>
              <a:t>(En porcentaje)</a:t>
            </a:r>
            <a:r>
              <a:rPr lang="es-ES" sz="2000" dirty="0" smtClean="0"/>
              <a:t> </a:t>
            </a:r>
            <a:endParaRPr lang="es-ES" sz="2000" dirty="0"/>
          </a:p>
        </p:txBody>
      </p:sp>
      <p:pic>
        <p:nvPicPr>
          <p:cNvPr id="4" name="Picture 2"/>
          <p:cNvPicPr>
            <a:picLocks noChangeAspect="1" noChangeArrowheads="1"/>
          </p:cNvPicPr>
          <p:nvPr/>
        </p:nvPicPr>
        <p:blipFill>
          <a:blip r:embed="rId2" cstate="print"/>
          <a:srcRect/>
          <a:stretch>
            <a:fillRect/>
          </a:stretch>
        </p:blipFill>
        <p:spPr bwMode="auto">
          <a:xfrm>
            <a:off x="-32" y="1857364"/>
            <a:ext cx="9185869" cy="4033840"/>
          </a:xfrm>
          <a:prstGeom prst="rect">
            <a:avLst/>
          </a:prstGeom>
          <a:noFill/>
          <a:ln w="9525">
            <a:noFill/>
            <a:miter lim="800000"/>
            <a:headEnd/>
            <a:tailEnd/>
          </a:ln>
          <a:effectLst/>
        </p:spPr>
      </p:pic>
      <p:sp>
        <p:nvSpPr>
          <p:cNvPr id="7" name="6 Rectángulo redondeado"/>
          <p:cNvSpPr/>
          <p:nvPr/>
        </p:nvSpPr>
        <p:spPr bwMode="auto">
          <a:xfrm>
            <a:off x="0" y="2857496"/>
            <a:ext cx="9144000" cy="285752"/>
          </a:xfrm>
          <a:prstGeom prst="roundRect">
            <a:avLst/>
          </a:prstGeom>
          <a:noFill/>
          <a:ln w="349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s-ES" sz="2400" b="0" i="0" u="none" strike="noStrike" cap="none" normalizeH="0" baseline="0" smtClean="0">
              <a:ln>
                <a:noFill/>
              </a:ln>
              <a:solidFill>
                <a:schemeClr val="tx1"/>
              </a:solidFill>
              <a:effectLst/>
              <a:latin typeface="Arial" charset="0"/>
              <a:ea typeface="ＭＳ Ｐゴシック" pitchFamily="52" charset="-12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1988841"/>
            <a:ext cx="9144000" cy="264982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571488"/>
            <a:ext cx="8229600" cy="1143000"/>
          </a:xfrm>
        </p:spPr>
        <p:txBody>
          <a:bodyPr/>
          <a:lstStyle/>
          <a:p>
            <a:r>
              <a:rPr lang="es-ES" sz="2400" dirty="0" smtClean="0"/>
              <a:t>Composición del Producto Interno Bruto real por actividad económica, 2000 - 2010</a:t>
            </a:r>
            <a:endParaRPr lang="es-ES" sz="2400" dirty="0"/>
          </a:p>
        </p:txBody>
      </p:sp>
      <p:sp>
        <p:nvSpPr>
          <p:cNvPr id="5" name="4 Marcador de texto"/>
          <p:cNvSpPr>
            <a:spLocks noGrp="1"/>
          </p:cNvSpPr>
          <p:nvPr>
            <p:ph type="body" idx="1"/>
          </p:nvPr>
        </p:nvSpPr>
        <p:spPr/>
        <p:txBody>
          <a:bodyPr/>
          <a:lstStyle/>
          <a:p>
            <a:pPr algn="ctr"/>
            <a:r>
              <a:rPr lang="es-ES" dirty="0" smtClean="0"/>
              <a:t>2000</a:t>
            </a:r>
            <a:endParaRPr lang="es-ES" dirty="0"/>
          </a:p>
        </p:txBody>
      </p:sp>
      <p:sp>
        <p:nvSpPr>
          <p:cNvPr id="7" name="6 Marcador de texto"/>
          <p:cNvSpPr>
            <a:spLocks noGrp="1"/>
          </p:cNvSpPr>
          <p:nvPr>
            <p:ph type="body" sz="quarter" idx="3"/>
          </p:nvPr>
        </p:nvSpPr>
        <p:spPr/>
        <p:txBody>
          <a:bodyPr/>
          <a:lstStyle/>
          <a:p>
            <a:pPr algn="ctr"/>
            <a:r>
              <a:rPr lang="es-ES" dirty="0" smtClean="0"/>
              <a:t>2010</a:t>
            </a:r>
            <a:endParaRPr lang="es-ES" dirty="0"/>
          </a:p>
        </p:txBody>
      </p:sp>
      <p:pic>
        <p:nvPicPr>
          <p:cNvPr id="2050" name="Picture 2"/>
          <p:cNvPicPr>
            <a:picLocks noGrp="1" noChangeAspect="1" noChangeArrowheads="1"/>
          </p:cNvPicPr>
          <p:nvPr>
            <p:ph sz="half" idx="2"/>
          </p:nvPr>
        </p:nvPicPr>
        <p:blipFill>
          <a:blip r:embed="rId2" cstate="print"/>
          <a:srcRect/>
          <a:stretch>
            <a:fillRect/>
          </a:stretch>
        </p:blipFill>
        <p:spPr bwMode="auto">
          <a:xfrm>
            <a:off x="-32" y="2357431"/>
            <a:ext cx="4567030" cy="3500462"/>
          </a:xfrm>
          <a:prstGeom prst="rect">
            <a:avLst/>
          </a:prstGeom>
          <a:noFill/>
          <a:ln w="9525">
            <a:noFill/>
            <a:miter lim="800000"/>
            <a:headEnd/>
            <a:tailEnd/>
          </a:ln>
          <a:effectLst/>
        </p:spPr>
      </p:pic>
      <p:sp>
        <p:nvSpPr>
          <p:cNvPr id="8" name="7 Marcador de contenido"/>
          <p:cNvSpPr>
            <a:spLocks noGrp="1"/>
          </p:cNvSpPr>
          <p:nvPr>
            <p:ph sz="quarter" idx="4"/>
          </p:nvPr>
        </p:nvSpPr>
        <p:spPr/>
        <p:txBody>
          <a:bodyPr/>
          <a:lstStyle/>
          <a:p>
            <a:endParaRPr lang="es-ES"/>
          </a:p>
        </p:txBody>
      </p:sp>
      <p:pic>
        <p:nvPicPr>
          <p:cNvPr id="9" name="Picture 3"/>
          <p:cNvPicPr>
            <a:picLocks noChangeAspect="1" noChangeArrowheads="1"/>
          </p:cNvPicPr>
          <p:nvPr/>
        </p:nvPicPr>
        <p:blipFill>
          <a:blip r:embed="rId3" cstate="print"/>
          <a:srcRect/>
          <a:stretch>
            <a:fillRect/>
          </a:stretch>
        </p:blipFill>
        <p:spPr bwMode="auto">
          <a:xfrm>
            <a:off x="4557942" y="2357430"/>
            <a:ext cx="4586057" cy="34290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6 Título"/>
          <p:cNvSpPr>
            <a:spLocks noGrp="1"/>
          </p:cNvSpPr>
          <p:nvPr>
            <p:ph type="title"/>
          </p:nvPr>
        </p:nvSpPr>
        <p:spPr>
          <a:xfrm>
            <a:off x="1285852" y="214290"/>
            <a:ext cx="6958034" cy="962012"/>
          </a:xfrm>
        </p:spPr>
        <p:txBody>
          <a:bodyPr/>
          <a:lstStyle/>
          <a:p>
            <a:r>
              <a:rPr lang="es-ES" sz="2800" dirty="0" smtClean="0"/>
              <a:t>COMPOSICIÓN  DE  LAS  EXPORTACIONES</a:t>
            </a:r>
            <a:br>
              <a:rPr lang="es-ES" sz="2800" dirty="0" smtClean="0"/>
            </a:br>
            <a:r>
              <a:rPr lang="es-ES" sz="2000" dirty="0" smtClean="0"/>
              <a:t>(en porcentajes)</a:t>
            </a:r>
            <a:endParaRPr lang="es-ES" sz="2800" dirty="0"/>
          </a:p>
        </p:txBody>
      </p:sp>
      <p:sp>
        <p:nvSpPr>
          <p:cNvPr id="9" name="8 CuadroTexto"/>
          <p:cNvSpPr txBox="1"/>
          <p:nvPr/>
        </p:nvSpPr>
        <p:spPr>
          <a:xfrm>
            <a:off x="214282" y="6162280"/>
            <a:ext cx="7500990" cy="338554"/>
          </a:xfrm>
          <a:prstGeom prst="rect">
            <a:avLst/>
          </a:prstGeom>
          <a:noFill/>
        </p:spPr>
        <p:txBody>
          <a:bodyPr wrap="square" rtlCol="0">
            <a:spAutoFit/>
          </a:bodyPr>
          <a:lstStyle/>
          <a:p>
            <a:r>
              <a:rPr lang="es-ES" sz="800" i="1" dirty="0" smtClean="0"/>
              <a:t>FUENTE: Elaboración propia en base a datos del Instituto Nacional de Estadística.</a:t>
            </a:r>
          </a:p>
          <a:p>
            <a:r>
              <a:rPr lang="es-ES" sz="800" i="1" dirty="0" smtClean="0"/>
              <a:t>No se incluye reexportaciones ni efectos personales</a:t>
            </a:r>
            <a:endParaRPr lang="es-ES" sz="800" i="1" dirty="0"/>
          </a:p>
        </p:txBody>
      </p:sp>
      <p:pic>
        <p:nvPicPr>
          <p:cNvPr id="3076" name="Picture 4"/>
          <p:cNvPicPr>
            <a:picLocks noChangeAspect="1" noChangeArrowheads="1"/>
          </p:cNvPicPr>
          <p:nvPr/>
        </p:nvPicPr>
        <p:blipFill>
          <a:blip r:embed="rId2" cstate="print"/>
          <a:srcRect/>
          <a:stretch>
            <a:fillRect/>
          </a:stretch>
        </p:blipFill>
        <p:spPr bwMode="auto">
          <a:xfrm>
            <a:off x="71406" y="1714488"/>
            <a:ext cx="4472512" cy="3643338"/>
          </a:xfrm>
          <a:prstGeom prst="rect">
            <a:avLst/>
          </a:prstGeom>
          <a:noFill/>
          <a:ln w="9525">
            <a:noFill/>
            <a:miter lim="800000"/>
            <a:headEnd/>
            <a:tailEnd/>
          </a:ln>
          <a:effectLst/>
        </p:spPr>
      </p:pic>
      <p:pic>
        <p:nvPicPr>
          <p:cNvPr id="3077" name="Picture 5"/>
          <p:cNvPicPr>
            <a:picLocks noChangeAspect="1" noChangeArrowheads="1"/>
          </p:cNvPicPr>
          <p:nvPr/>
        </p:nvPicPr>
        <p:blipFill>
          <a:blip r:embed="rId3" cstate="print"/>
          <a:srcRect/>
          <a:stretch>
            <a:fillRect/>
          </a:stretch>
        </p:blipFill>
        <p:spPr bwMode="auto">
          <a:xfrm>
            <a:off x="4572000" y="1715477"/>
            <a:ext cx="4534096" cy="3642349"/>
          </a:xfrm>
          <a:prstGeom prst="rect">
            <a:avLst/>
          </a:prstGeom>
          <a:noFill/>
          <a:ln w="9525">
            <a:noFill/>
            <a:miter lim="800000"/>
            <a:headEnd/>
            <a:tailEnd/>
          </a:ln>
          <a:effectLst/>
        </p:spPr>
      </p:pic>
      <p:sp>
        <p:nvSpPr>
          <p:cNvPr id="14" name="13 CuadroTexto"/>
          <p:cNvSpPr txBox="1"/>
          <p:nvPr/>
        </p:nvSpPr>
        <p:spPr>
          <a:xfrm>
            <a:off x="2928926" y="5500702"/>
            <a:ext cx="1571636" cy="285752"/>
          </a:xfrm>
          <a:prstGeom prst="rect">
            <a:avLst/>
          </a:prstGeom>
          <a:noFill/>
        </p:spPr>
        <p:txBody>
          <a:bodyPr wrap="square" rtlCol="0">
            <a:spAutoFit/>
          </a:bodyPr>
          <a:lstStyle/>
          <a:p>
            <a:r>
              <a:rPr lang="es-ES" sz="1200" b="1" dirty="0" smtClean="0"/>
              <a:t>Extractivas</a:t>
            </a:r>
            <a:r>
              <a:rPr lang="es-ES" sz="1200" dirty="0" smtClean="0"/>
              <a:t> </a:t>
            </a:r>
            <a:r>
              <a:rPr lang="es-ES" sz="1200" b="1" dirty="0" smtClean="0"/>
              <a:t>48</a:t>
            </a:r>
            <a:r>
              <a:rPr lang="es-ES" sz="1200" dirty="0" smtClean="0"/>
              <a:t>%</a:t>
            </a:r>
            <a:endParaRPr lang="es-ES" sz="1200" dirty="0"/>
          </a:p>
        </p:txBody>
      </p:sp>
      <p:sp>
        <p:nvSpPr>
          <p:cNvPr id="15" name="14 CuadroTexto"/>
          <p:cNvSpPr txBox="1"/>
          <p:nvPr/>
        </p:nvSpPr>
        <p:spPr>
          <a:xfrm>
            <a:off x="7286644" y="5500702"/>
            <a:ext cx="1785918" cy="276999"/>
          </a:xfrm>
          <a:prstGeom prst="rect">
            <a:avLst/>
          </a:prstGeom>
          <a:noFill/>
        </p:spPr>
        <p:txBody>
          <a:bodyPr wrap="square" rtlCol="0">
            <a:spAutoFit/>
          </a:bodyPr>
          <a:lstStyle/>
          <a:p>
            <a:r>
              <a:rPr lang="es-ES" sz="1200" b="1" dirty="0" smtClean="0"/>
              <a:t>Extractivas</a:t>
            </a:r>
            <a:r>
              <a:rPr lang="es-ES" sz="1200" dirty="0" smtClean="0"/>
              <a:t> </a:t>
            </a:r>
            <a:r>
              <a:rPr lang="es-ES" sz="1200" b="1" dirty="0" smtClean="0"/>
              <a:t>74</a:t>
            </a:r>
            <a:r>
              <a:rPr lang="es-ES" sz="1200" dirty="0" smtClean="0"/>
              <a:t>%</a:t>
            </a:r>
            <a:endParaRPr lang="es-ES" sz="1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5 Título"/>
          <p:cNvSpPr>
            <a:spLocks noGrp="1"/>
          </p:cNvSpPr>
          <p:nvPr>
            <p:ph type="title"/>
          </p:nvPr>
        </p:nvSpPr>
        <p:spPr>
          <a:xfrm>
            <a:off x="1285852" y="274638"/>
            <a:ext cx="7829576" cy="654032"/>
          </a:xfrm>
        </p:spPr>
        <p:txBody>
          <a:bodyPr/>
          <a:lstStyle/>
          <a:p>
            <a:r>
              <a:rPr lang="es-ES" sz="3600" b="1" dirty="0" smtClean="0">
                <a:solidFill>
                  <a:schemeClr val="accent2"/>
                </a:solidFill>
              </a:rPr>
              <a:t>AUTONOMÍA Y LEY MARCO</a:t>
            </a:r>
            <a:endParaRPr lang="es-ES" sz="3600" dirty="0">
              <a:solidFill>
                <a:schemeClr val="accent2"/>
              </a:solidFill>
            </a:endParaRPr>
          </a:p>
        </p:txBody>
      </p:sp>
      <p:sp>
        <p:nvSpPr>
          <p:cNvPr id="9" name="8 Marcador de texto"/>
          <p:cNvSpPr>
            <a:spLocks noGrp="1"/>
          </p:cNvSpPr>
          <p:nvPr>
            <p:ph type="body" sz="quarter" idx="3"/>
          </p:nvPr>
        </p:nvSpPr>
        <p:spPr>
          <a:xfrm>
            <a:off x="1524001" y="1485896"/>
            <a:ext cx="6858000" cy="952504"/>
          </a:xfrm>
          <a:ln w="0">
            <a:solidFill>
              <a:schemeClr val="tx1">
                <a:alpha val="95000"/>
              </a:schemeClr>
            </a:solidFill>
          </a:ln>
        </p:spPr>
        <p:txBody>
          <a:bodyPr lIns="72000" tIns="0" rIns="0" bIns="0"/>
          <a:lstStyle/>
          <a:p>
            <a:pPr algn="ctr"/>
            <a:r>
              <a:rPr lang="es-ES" dirty="0" smtClean="0"/>
              <a:t>LEY MARCO DE AUTONOMÍAS </a:t>
            </a:r>
            <a:br>
              <a:rPr lang="es-ES" dirty="0" smtClean="0"/>
            </a:br>
            <a:r>
              <a:rPr lang="es-ES" dirty="0" smtClean="0"/>
              <a:t>Y DESCENTRALIZACIÓN</a:t>
            </a:r>
            <a:endParaRPr lang="es-ES" dirty="0"/>
          </a:p>
        </p:txBody>
      </p:sp>
      <p:sp>
        <p:nvSpPr>
          <p:cNvPr id="10" name="9 Marcador de contenido"/>
          <p:cNvSpPr>
            <a:spLocks noGrp="1"/>
          </p:cNvSpPr>
          <p:nvPr>
            <p:ph sz="quarter" idx="4"/>
          </p:nvPr>
        </p:nvSpPr>
        <p:spPr>
          <a:xfrm>
            <a:off x="1447800" y="2819400"/>
            <a:ext cx="6962805" cy="2976570"/>
          </a:xfrm>
        </p:spPr>
        <p:txBody>
          <a:bodyPr/>
          <a:lstStyle/>
          <a:p>
            <a:pPr marL="0" indent="0" algn="just">
              <a:buNone/>
            </a:pPr>
            <a:r>
              <a:rPr lang="es-ES" sz="1800" b="1" dirty="0" smtClean="0"/>
              <a:t>Autonomía</a:t>
            </a:r>
            <a:r>
              <a:rPr lang="es-ES" sz="1800" dirty="0" smtClean="0"/>
              <a:t> (…) implica la </a:t>
            </a:r>
            <a:r>
              <a:rPr lang="es-ES" sz="1800" b="1" dirty="0" smtClean="0"/>
              <a:t>administración de sus recursos económicos</a:t>
            </a:r>
          </a:p>
          <a:p>
            <a:pPr marL="0" indent="0" algn="just">
              <a:buNone/>
            </a:pPr>
            <a:endParaRPr lang="es-ES" sz="1800" dirty="0" smtClean="0"/>
          </a:p>
          <a:p>
            <a:pPr marL="0" indent="0" algn="just">
              <a:buNone/>
            </a:pPr>
            <a:r>
              <a:rPr lang="es-ES" sz="1800" dirty="0" smtClean="0"/>
              <a:t>La administración de los recursos de las entidades territoriales autónomas se ejercerá con </a:t>
            </a:r>
            <a:r>
              <a:rPr lang="es-ES" sz="1800" b="1" dirty="0" smtClean="0"/>
              <a:t>autonomía económica financiera, para decidir el uso de sus recursos </a:t>
            </a:r>
            <a:r>
              <a:rPr lang="es-ES" sz="1800" dirty="0" smtClean="0"/>
              <a:t>y ejercer las facultades para </a:t>
            </a:r>
            <a:r>
              <a:rPr lang="es-ES" sz="1800" b="1" dirty="0" smtClean="0"/>
              <a:t>generar y ampliar los recursos económicos y financieros</a:t>
            </a:r>
            <a:r>
              <a:rPr lang="es-ES" sz="1800" dirty="0" smtClean="0"/>
              <a:t>, en el ámbito de su jurisdicción y competencias.</a:t>
            </a:r>
          </a:p>
          <a:p>
            <a:pPr marL="0" indent="0" algn="just">
              <a:buNone/>
            </a:pPr>
            <a:endParaRPr lang="es-ES" sz="18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4 Marcador de texto"/>
          <p:cNvSpPr>
            <a:spLocks noGrp="1"/>
          </p:cNvSpPr>
          <p:nvPr>
            <p:ph type="body" sz="quarter" idx="3"/>
          </p:nvPr>
        </p:nvSpPr>
        <p:spPr>
          <a:xfrm>
            <a:off x="1852602" y="1166810"/>
            <a:ext cx="6072198" cy="357190"/>
          </a:xfrm>
        </p:spPr>
        <p:txBody>
          <a:bodyPr/>
          <a:lstStyle/>
          <a:p>
            <a:pPr algn="ctr"/>
            <a:r>
              <a:rPr lang="es-ES" dirty="0" smtClean="0"/>
              <a:t>FUNCIONES DE LAS AUTONOMÍAS</a:t>
            </a:r>
            <a:endParaRPr lang="es-ES" dirty="0"/>
          </a:p>
        </p:txBody>
      </p:sp>
      <p:sp>
        <p:nvSpPr>
          <p:cNvPr id="6" name="5 Marcador de contenido"/>
          <p:cNvSpPr>
            <a:spLocks noGrp="1"/>
          </p:cNvSpPr>
          <p:nvPr>
            <p:ph sz="quarter" idx="4"/>
          </p:nvPr>
        </p:nvSpPr>
        <p:spPr>
          <a:xfrm>
            <a:off x="914401" y="1643050"/>
            <a:ext cx="7467600" cy="4714908"/>
          </a:xfrm>
        </p:spPr>
        <p:txBody>
          <a:bodyPr/>
          <a:lstStyle/>
          <a:p>
            <a:pPr marL="0" indent="0" algn="just">
              <a:buNone/>
            </a:pPr>
            <a:r>
              <a:rPr lang="es-ES" sz="1800" dirty="0" smtClean="0"/>
              <a:t>Las autonomías cumplirán preferentemente, en el marco del ejercicio pleno de todas sus competencias, las siguientes funciones:</a:t>
            </a:r>
          </a:p>
          <a:p>
            <a:pPr marL="0" lvl="0" indent="0" algn="just">
              <a:buNone/>
            </a:pPr>
            <a:endParaRPr lang="es-ES" sz="1800" dirty="0" smtClean="0"/>
          </a:p>
          <a:p>
            <a:pPr marL="185738" indent="-185738" algn="just"/>
            <a:r>
              <a:rPr lang="es-ES" sz="1800" dirty="0" smtClean="0"/>
              <a:t>La autonomía </a:t>
            </a:r>
            <a:r>
              <a:rPr lang="es-ES" sz="1800" b="1" dirty="0" smtClean="0"/>
              <a:t>departamental</a:t>
            </a:r>
            <a:r>
              <a:rPr lang="es-ES" sz="1800" dirty="0" smtClean="0"/>
              <a:t>, impulsar el desarrollo económico, </a:t>
            </a:r>
            <a:r>
              <a:rPr lang="es-ES" sz="1800" b="1" dirty="0" smtClean="0"/>
              <a:t>productivo </a:t>
            </a:r>
            <a:r>
              <a:rPr lang="es-ES" sz="1800" dirty="0" smtClean="0"/>
              <a:t>y social en su jurisdicción. </a:t>
            </a:r>
          </a:p>
          <a:p>
            <a:pPr marL="185738" indent="-185738" algn="just"/>
            <a:endParaRPr lang="es-ES" sz="1800" dirty="0" smtClean="0"/>
          </a:p>
          <a:p>
            <a:pPr marL="185738" indent="-185738" algn="just"/>
            <a:r>
              <a:rPr lang="es-ES" sz="1800" dirty="0" smtClean="0"/>
              <a:t>La autonomía </a:t>
            </a:r>
            <a:r>
              <a:rPr lang="es-ES" sz="1800" b="1" dirty="0" smtClean="0"/>
              <a:t>municipal</a:t>
            </a:r>
            <a:r>
              <a:rPr lang="es-ES" sz="1800" dirty="0" smtClean="0"/>
              <a:t>, impulsar el desarrollo económico local, humano y desarrollo urbano a través de la prestación de servicios públicos a la población, así como coadyuvar al desarrollo rural. </a:t>
            </a:r>
          </a:p>
          <a:p>
            <a:pPr marL="185738" indent="-185738" algn="just"/>
            <a:endParaRPr lang="es-ES" sz="1800" dirty="0" smtClean="0"/>
          </a:p>
          <a:p>
            <a:pPr marL="185738" indent="-185738" algn="just"/>
            <a:r>
              <a:rPr lang="es-ES" sz="1800" dirty="0" smtClean="0"/>
              <a:t>La autonomía </a:t>
            </a:r>
            <a:r>
              <a:rPr lang="es-ES" sz="1800" b="1" dirty="0" smtClean="0"/>
              <a:t>regional</a:t>
            </a:r>
            <a:r>
              <a:rPr lang="es-ES" sz="1800" dirty="0" smtClean="0"/>
              <a:t>, promover el desarrollo económico y social en su jurisdicción </a:t>
            </a:r>
          </a:p>
          <a:p>
            <a:pPr marL="185738" indent="-185738" algn="just"/>
            <a:endParaRPr lang="es-ES" sz="1800" dirty="0" smtClean="0"/>
          </a:p>
          <a:p>
            <a:pPr marL="185738" indent="-185738" algn="just"/>
            <a:r>
              <a:rPr lang="es-ES" sz="1800" dirty="0" smtClean="0"/>
              <a:t>La autonomía </a:t>
            </a:r>
            <a:r>
              <a:rPr lang="es-ES" sz="1800" b="1" dirty="0" smtClean="0"/>
              <a:t>indígena originaria campesina</a:t>
            </a:r>
            <a:r>
              <a:rPr lang="es-ES" sz="1800" dirty="0" smtClean="0"/>
              <a:t>, impulsar el desarrollo integral como naciones y pueblos, así como la gestión de su territorio. </a:t>
            </a:r>
          </a:p>
          <a:p>
            <a:pPr algn="just"/>
            <a:endParaRPr lang="es-ES" sz="14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7" name="4 Marcador de texto"/>
          <p:cNvSpPr>
            <a:spLocks noGrp="1"/>
          </p:cNvSpPr>
          <p:nvPr>
            <p:ph type="body" sz="quarter" idx="3"/>
          </p:nvPr>
        </p:nvSpPr>
        <p:spPr>
          <a:xfrm>
            <a:off x="2000232" y="1844824"/>
            <a:ext cx="5072098" cy="307737"/>
          </a:xfrm>
        </p:spPr>
        <p:txBody>
          <a:bodyPr/>
          <a:lstStyle/>
          <a:p>
            <a:pPr algn="just"/>
            <a:r>
              <a:rPr lang="es-ES" dirty="0" smtClean="0"/>
              <a:t>TRANSFERENCIAS A PRIVADOS</a:t>
            </a:r>
          </a:p>
        </p:txBody>
      </p:sp>
      <p:sp>
        <p:nvSpPr>
          <p:cNvPr id="8" name="5 Marcador de contenido"/>
          <p:cNvSpPr>
            <a:spLocks noGrp="1"/>
          </p:cNvSpPr>
          <p:nvPr>
            <p:ph sz="quarter" idx="4"/>
          </p:nvPr>
        </p:nvSpPr>
        <p:spPr>
          <a:xfrm>
            <a:off x="428596" y="2492896"/>
            <a:ext cx="8358246" cy="3722187"/>
          </a:xfrm>
        </p:spPr>
        <p:txBody>
          <a:bodyPr/>
          <a:lstStyle/>
          <a:p>
            <a:pPr marL="0" indent="0" algn="just">
              <a:buNone/>
            </a:pPr>
            <a:r>
              <a:rPr lang="es-ES" sz="2000" dirty="0" smtClean="0"/>
              <a:t>Las entidades territoriales autónomas </a:t>
            </a:r>
            <a:r>
              <a:rPr lang="es-ES" sz="2000" b="1" dirty="0" smtClean="0"/>
              <a:t>podrán transferir recursos públicos en efectivo o en especie, a organizaciones económico productivas y organizaciones territoriales</a:t>
            </a:r>
            <a:r>
              <a:rPr lang="es-ES" sz="2000" dirty="0" smtClean="0"/>
              <a:t>, con el objeto de estimular la actividad productiva y generación de proyectos de desarrollo, seguridad alimentaria, reconversión productiva y salud, en el marco del Plan General de Desarrollo; el uso y destino de estos recursos será autorizado mediante norma del Órgano Legislativo de los gobiernos autónomos. </a:t>
            </a:r>
          </a:p>
          <a:p>
            <a:pPr algn="just"/>
            <a:endParaRPr lang="es-ES" sz="20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4 Marcador de texto"/>
          <p:cNvSpPr>
            <a:spLocks noGrp="1"/>
          </p:cNvSpPr>
          <p:nvPr>
            <p:ph type="body" sz="quarter" idx="3"/>
          </p:nvPr>
        </p:nvSpPr>
        <p:spPr>
          <a:xfrm>
            <a:off x="2285984" y="1556792"/>
            <a:ext cx="5114932" cy="714381"/>
          </a:xfrm>
          <a:solidFill>
            <a:srgbClr val="FFFF00"/>
          </a:solidFill>
        </p:spPr>
        <p:txBody>
          <a:bodyPr/>
          <a:lstStyle/>
          <a:p>
            <a:pPr algn="ctr"/>
            <a:r>
              <a:rPr lang="es-ES" sz="2000" dirty="0" smtClean="0"/>
              <a:t>Disposición transitoria:</a:t>
            </a:r>
          </a:p>
          <a:p>
            <a:pPr algn="ctr"/>
            <a:r>
              <a:rPr lang="es-ES" sz="2000" dirty="0" smtClean="0"/>
              <a:t> PACTO FISCAL</a:t>
            </a:r>
          </a:p>
        </p:txBody>
      </p:sp>
      <p:sp>
        <p:nvSpPr>
          <p:cNvPr id="6" name="5 Marcador de contenido"/>
          <p:cNvSpPr>
            <a:spLocks noGrp="1"/>
          </p:cNvSpPr>
          <p:nvPr>
            <p:ph sz="quarter" idx="4"/>
          </p:nvPr>
        </p:nvSpPr>
        <p:spPr>
          <a:xfrm>
            <a:off x="1071538" y="2708921"/>
            <a:ext cx="7615263" cy="3158480"/>
          </a:xfrm>
          <a:solidFill>
            <a:srgbClr val="FFFF00"/>
          </a:solidFill>
        </p:spPr>
        <p:txBody>
          <a:bodyPr/>
          <a:lstStyle/>
          <a:p>
            <a:pPr marL="0" indent="0" algn="just">
              <a:buNone/>
            </a:pPr>
            <a:r>
              <a:rPr lang="es-ES" sz="1400" dirty="0" smtClean="0"/>
              <a:t>El Servicio Estatal de Autonomías en coordinación con el Ministerio de Autonomía y el Ministerio de Economía y Finanzas Públicas, elaborarán una </a:t>
            </a:r>
            <a:r>
              <a:rPr lang="es-ES" sz="1400" b="1" dirty="0" smtClean="0"/>
              <a:t>propuesta técnica de diálogo para un pacto fiscal analizando las fuentes de recursos públicos en relación con la asignación y el ejercicio efectivo de competencias de las entidades territoriales autónomas y el nivel central del Estado</a:t>
            </a:r>
            <a:r>
              <a:rPr lang="es-ES" sz="1400" dirty="0" smtClean="0"/>
              <a:t>. La propuesta deberá apegarse </a:t>
            </a:r>
            <a:r>
              <a:rPr lang="es-ES" sz="1400" b="1" dirty="0" smtClean="0"/>
              <a:t>a los principios, garantías, derechos y obligaciones establecidas en la CPE</a:t>
            </a:r>
            <a:r>
              <a:rPr lang="es-ES" sz="1400" dirty="0" smtClean="0"/>
              <a:t>, considerando también las necesidades económicas y sociales diferenciadas entre departamentos.</a:t>
            </a:r>
          </a:p>
          <a:p>
            <a:pPr marL="0" indent="0" algn="just">
              <a:buNone/>
            </a:pPr>
            <a:r>
              <a:rPr lang="es-ES" sz="1400" dirty="0" smtClean="0"/>
              <a:t> </a:t>
            </a:r>
          </a:p>
          <a:p>
            <a:pPr marL="0" indent="0" algn="just">
              <a:buNone/>
            </a:pPr>
            <a:r>
              <a:rPr lang="es-ES" sz="1400" b="1" dirty="0" smtClean="0"/>
              <a:t>En un plazo no mayor a seis (6) meses después de publicados los resultados oficiales del próximo Censo Nacional de Población y Vivienda, la propuesta técnica sobre el pacto fiscal deberá ser presentada al Consejo Nacional de Autonomías</a:t>
            </a:r>
            <a:r>
              <a:rPr lang="es-ES" sz="1400" dirty="0" smtClean="0"/>
              <a:t> a fin de desarrollar un proceso de concertación nacional y regional como paso previo a cualquier tratamiento por las vías legislativas que corresponden.</a:t>
            </a:r>
          </a:p>
          <a:p>
            <a:pPr marL="0" indent="0" algn="just">
              <a:buNone/>
            </a:pPr>
            <a:endParaRPr lang="es-ES" sz="1400"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219200" y="2209800"/>
            <a:ext cx="6705600" cy="3513584"/>
          </a:xfrm>
        </p:spPr>
        <p:txBody>
          <a:bodyPr/>
          <a:lstStyle/>
          <a:p>
            <a:pPr algn="just"/>
            <a:r>
              <a:rPr lang="es-ES" sz="2400" dirty="0" smtClean="0"/>
              <a:t>La mayor parte de la Renta extractiva se destina a Gastos corrientes</a:t>
            </a:r>
          </a:p>
          <a:p>
            <a:pPr algn="just"/>
            <a:r>
              <a:rPr lang="es-ES" sz="2400" dirty="0" smtClean="0"/>
              <a:t>Por el lado del Sector Público no se percibe que se estén orientando recursos a la inversión productiva alternativa a los sectores extractivos</a:t>
            </a:r>
          </a:p>
          <a:p>
            <a:pPr algn="just"/>
            <a:r>
              <a:rPr lang="es-ES" sz="2400" dirty="0" smtClean="0"/>
              <a:t>Y con relación a la inversión privada, no existe una Ley de Inversiones que garantice y otorgue seguridad jurídica</a:t>
            </a:r>
          </a:p>
        </p:txBody>
      </p:sp>
      <p:sp>
        <p:nvSpPr>
          <p:cNvPr id="4" name="1 Título"/>
          <p:cNvSpPr>
            <a:spLocks noGrp="1"/>
          </p:cNvSpPr>
          <p:nvPr>
            <p:ph type="title"/>
          </p:nvPr>
        </p:nvSpPr>
        <p:spPr>
          <a:xfrm>
            <a:off x="457200" y="1371600"/>
            <a:ext cx="8229600" cy="706090"/>
          </a:xfrm>
        </p:spPr>
        <p:txBody>
          <a:bodyPr/>
          <a:lstStyle/>
          <a:p>
            <a:r>
              <a:rPr lang="es-ES_tradnl" sz="3000" dirty="0" smtClean="0"/>
              <a:t>CONCLUSIONES</a:t>
            </a:r>
            <a:endParaRPr lang="es-MX" sz="3000" dirty="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506" name="Rectangle 8"/>
          <p:cNvSpPr>
            <a:spLocks noChangeArrowheads="1"/>
          </p:cNvSpPr>
          <p:nvPr/>
        </p:nvSpPr>
        <p:spPr bwMode="auto">
          <a:xfrm>
            <a:off x="6350" y="719138"/>
            <a:ext cx="9144000" cy="152400"/>
          </a:xfrm>
          <a:prstGeom prst="rect">
            <a:avLst/>
          </a:prstGeom>
          <a:solidFill>
            <a:srgbClr val="D8D8D8"/>
          </a:solidFill>
          <a:ln w="9525">
            <a:solidFill>
              <a:srgbClr val="D8D8D8"/>
            </a:solidFill>
            <a:miter lim="800000"/>
            <a:headEnd/>
            <a:tailEnd/>
          </a:ln>
        </p:spPr>
        <p:txBody>
          <a:bodyPr wrap="none" anchor="ctr"/>
          <a:lstStyle/>
          <a:p>
            <a:endParaRPr lang="es-ES"/>
          </a:p>
        </p:txBody>
      </p:sp>
      <p:grpSp>
        <p:nvGrpSpPr>
          <p:cNvPr id="21507" name="Group 12"/>
          <p:cNvGrpSpPr>
            <a:grpSpLocks/>
          </p:cNvGrpSpPr>
          <p:nvPr/>
        </p:nvGrpSpPr>
        <p:grpSpPr bwMode="auto">
          <a:xfrm>
            <a:off x="0" y="0"/>
            <a:ext cx="9144000" cy="6553200"/>
            <a:chOff x="0" y="-10"/>
            <a:chExt cx="5760" cy="4138"/>
          </a:xfrm>
        </p:grpSpPr>
        <p:sp>
          <p:nvSpPr>
            <p:cNvPr id="21510" name="Rectangle 6"/>
            <p:cNvSpPr>
              <a:spLocks noChangeArrowheads="1"/>
            </p:cNvSpPr>
            <p:nvPr/>
          </p:nvSpPr>
          <p:spPr bwMode="auto">
            <a:xfrm>
              <a:off x="0" y="3216"/>
              <a:ext cx="5760" cy="912"/>
            </a:xfrm>
            <a:prstGeom prst="rect">
              <a:avLst/>
            </a:prstGeom>
            <a:solidFill>
              <a:srgbClr val="D8D8D8"/>
            </a:solidFill>
            <a:ln w="9525">
              <a:solidFill>
                <a:srgbClr val="D8D8D8"/>
              </a:solidFill>
              <a:miter lim="800000"/>
              <a:headEnd/>
              <a:tailEnd/>
            </a:ln>
          </p:spPr>
          <p:txBody>
            <a:bodyPr wrap="none" anchor="ctr"/>
            <a:lstStyle/>
            <a:p>
              <a:endParaRPr lang="es-ES"/>
            </a:p>
          </p:txBody>
        </p:sp>
        <p:sp>
          <p:nvSpPr>
            <p:cNvPr id="21511" name="Rectangle 9"/>
            <p:cNvSpPr>
              <a:spLocks noChangeArrowheads="1"/>
            </p:cNvSpPr>
            <p:nvPr/>
          </p:nvSpPr>
          <p:spPr bwMode="auto">
            <a:xfrm>
              <a:off x="0" y="-10"/>
              <a:ext cx="5760" cy="576"/>
            </a:xfrm>
            <a:prstGeom prst="rect">
              <a:avLst/>
            </a:prstGeom>
            <a:solidFill>
              <a:srgbClr val="003366"/>
            </a:solidFill>
            <a:ln w="9525">
              <a:solidFill>
                <a:schemeClr val="tx1"/>
              </a:solidFill>
              <a:miter lim="800000"/>
              <a:headEnd/>
              <a:tailEnd/>
            </a:ln>
          </p:spPr>
          <p:txBody>
            <a:bodyPr wrap="none" anchor="ctr"/>
            <a:lstStyle/>
            <a:p>
              <a:endParaRPr lang="es-ES"/>
            </a:p>
          </p:txBody>
        </p:sp>
      </p:grpSp>
      <p:sp>
        <p:nvSpPr>
          <p:cNvPr id="21508" name="Text Box 13"/>
          <p:cNvSpPr txBox="1">
            <a:spLocks noChangeArrowheads="1"/>
          </p:cNvSpPr>
          <p:nvPr/>
        </p:nvSpPr>
        <p:spPr bwMode="auto">
          <a:xfrm>
            <a:off x="0" y="5499100"/>
            <a:ext cx="9144000" cy="825500"/>
          </a:xfrm>
          <a:prstGeom prst="rect">
            <a:avLst/>
          </a:prstGeom>
          <a:noFill/>
          <a:ln w="9525">
            <a:noFill/>
            <a:miter lim="800000"/>
            <a:headEnd/>
            <a:tailEnd/>
          </a:ln>
        </p:spPr>
        <p:txBody>
          <a:bodyPr>
            <a:spAutoFit/>
          </a:bodyPr>
          <a:lstStyle/>
          <a:p>
            <a:pPr algn="ctr"/>
            <a:r>
              <a:rPr lang="es-ES_tradnl" baseline="30000">
                <a:solidFill>
                  <a:srgbClr val="7D8081"/>
                </a:solidFill>
              </a:rPr>
              <a:t>Avenida Mariscal Santa Cruz 2150 ･ Edificio Esperanza, piso 2</a:t>
            </a:r>
          </a:p>
          <a:p>
            <a:pPr algn="ctr"/>
            <a:r>
              <a:rPr lang="es-ES_tradnl" baseline="30000">
                <a:solidFill>
                  <a:srgbClr val="7D8081"/>
                </a:solidFill>
              </a:rPr>
              <a:t>Telefax: (591-2) 2311074 - 2125177 ･ fundajub@entelnet.bo</a:t>
            </a:r>
          </a:p>
          <a:p>
            <a:pPr algn="ctr"/>
            <a:r>
              <a:rPr lang="es-ES_tradnl" baseline="30000">
                <a:solidFill>
                  <a:srgbClr val="7D8081"/>
                </a:solidFill>
              </a:rPr>
              <a:t>Casilla 5870 ･ La Paz - Bolivia</a:t>
            </a:r>
          </a:p>
        </p:txBody>
      </p:sp>
      <p:pic>
        <p:nvPicPr>
          <p:cNvPr id="21509" name="Picture 7" descr="Logo-JUBILEO-web"/>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215063" y="3486150"/>
            <a:ext cx="2455862" cy="1471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1 Título"/>
          <p:cNvSpPr>
            <a:spLocks noGrp="1"/>
          </p:cNvSpPr>
          <p:nvPr>
            <p:ph type="title"/>
          </p:nvPr>
        </p:nvSpPr>
        <p:spPr>
          <a:xfrm>
            <a:off x="1285852" y="142852"/>
            <a:ext cx="6958034" cy="1143000"/>
          </a:xfrm>
        </p:spPr>
        <p:txBody>
          <a:bodyPr/>
          <a:lstStyle/>
          <a:p>
            <a:r>
              <a:rPr lang="es-ES" sz="2400" dirty="0" smtClean="0"/>
              <a:t>POBLACIÓN OCUPADA  POR RAMA DE ACTIVIDAD: 1999-2007</a:t>
            </a:r>
            <a:br>
              <a:rPr lang="es-ES" sz="2400" dirty="0" smtClean="0"/>
            </a:br>
            <a:r>
              <a:rPr lang="es-ES" sz="2000" dirty="0" smtClean="0"/>
              <a:t> (En porcentaje)</a:t>
            </a:r>
            <a:endParaRPr lang="es-ES" sz="2400" dirty="0"/>
          </a:p>
        </p:txBody>
      </p:sp>
      <p:pic>
        <p:nvPicPr>
          <p:cNvPr id="5123" name="Picture 3"/>
          <p:cNvPicPr>
            <a:picLocks noGrp="1" noChangeAspect="1" noChangeArrowheads="1"/>
          </p:cNvPicPr>
          <p:nvPr>
            <p:ph idx="1"/>
          </p:nvPr>
        </p:nvPicPr>
        <p:blipFill>
          <a:blip r:embed="rId2" cstate="print"/>
          <a:srcRect/>
          <a:stretch>
            <a:fillRect/>
          </a:stretch>
        </p:blipFill>
        <p:spPr bwMode="auto">
          <a:xfrm>
            <a:off x="71405" y="2087761"/>
            <a:ext cx="9072595" cy="2127058"/>
          </a:xfrm>
          <a:prstGeom prst="rect">
            <a:avLst/>
          </a:prstGeom>
          <a:noFill/>
          <a:ln w="9525">
            <a:noFill/>
            <a:miter lim="800000"/>
            <a:headEnd/>
            <a:tailEnd/>
          </a:ln>
          <a:effectLst/>
        </p:spPr>
      </p:pic>
      <p:sp>
        <p:nvSpPr>
          <p:cNvPr id="7" name="6 CuadroTexto"/>
          <p:cNvSpPr txBox="1"/>
          <p:nvPr/>
        </p:nvSpPr>
        <p:spPr>
          <a:xfrm>
            <a:off x="214282" y="5000636"/>
            <a:ext cx="5214974" cy="261610"/>
          </a:xfrm>
          <a:prstGeom prst="rect">
            <a:avLst/>
          </a:prstGeom>
          <a:noFill/>
        </p:spPr>
        <p:txBody>
          <a:bodyPr wrap="square" rtlCol="0">
            <a:spAutoFit/>
          </a:bodyPr>
          <a:lstStyle/>
          <a:p>
            <a:r>
              <a:rPr lang="es-ES" sz="1100" dirty="0" smtClean="0"/>
              <a:t>FUENTE: Elaboración Propia en base a datos de UDAPE</a:t>
            </a:r>
            <a:endParaRPr lang="es-ES" sz="11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Arial" charset="0"/>
            <a:ea typeface="ＭＳ Ｐゴシック" pitchFamily="5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Arial" charset="0"/>
            <a:ea typeface="ＭＳ Ｐゴシック" pitchFamily="52"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1643</TotalTime>
  <Words>1502</Words>
  <Application>Microsoft Office PowerPoint</Application>
  <PresentationFormat>Presentación en pantalla (4:3)</PresentationFormat>
  <Paragraphs>104</Paragraphs>
  <Slides>30</Slides>
  <Notes>7</Notes>
  <HiddenSlides>0</HiddenSlides>
  <MMClips>0</MMClips>
  <ScaleCrop>false</ScaleCrop>
  <HeadingPairs>
    <vt:vector size="4" baseType="variant">
      <vt:variant>
        <vt:lpstr>Plantilla de diseño</vt:lpstr>
      </vt:variant>
      <vt:variant>
        <vt:i4>1</vt:i4>
      </vt:variant>
      <vt:variant>
        <vt:lpstr>Títulos de diapositiva</vt:lpstr>
      </vt:variant>
      <vt:variant>
        <vt:i4>30</vt:i4>
      </vt:variant>
    </vt:vector>
  </HeadingPairs>
  <TitlesOfParts>
    <vt:vector size="31" baseType="lpstr">
      <vt:lpstr>Blank Presentation</vt:lpstr>
      <vt:lpstr>Diapositiva 1</vt:lpstr>
      <vt:lpstr>El Plan Nacional de Desarrollo (PND) del actual gobierno plantea:</vt:lpstr>
      <vt:lpstr>La Constitución Política del Estado establece:</vt:lpstr>
      <vt:lpstr>Evolución Renta por Hidrocarburos (IDH y Regalías)</vt:lpstr>
      <vt:lpstr>Diapositiva 5</vt:lpstr>
      <vt:lpstr>DISTRIBUCIÓN DEL IDH 2011</vt:lpstr>
      <vt:lpstr>COPARTICIPACION DE TRIBUTOS Y REGALIAS Gobiernos subnacionales (En millones de Bs)  </vt:lpstr>
      <vt:lpstr>TOTAL PRESUPUESTO 2011  DE GOBIERNOS SUBNACIONALES (En bolivianos) </vt:lpstr>
      <vt:lpstr>INVERSIÓN PÚBLICA 2002 -2011 (En  millones de dólares)</vt:lpstr>
      <vt:lpstr>Diapositiva 10</vt:lpstr>
      <vt:lpstr>Diapositiva 11</vt:lpstr>
      <vt:lpstr>Diapositiva 12</vt:lpstr>
      <vt:lpstr>INVERSIÓN PÚBLICA 2002 -2011 (En  millones de dólares)</vt:lpstr>
      <vt:lpstr>Plan de Inversiones para el Sector Hidrocarburos  YPFB</vt:lpstr>
      <vt:lpstr>Diapositiva 15</vt:lpstr>
      <vt:lpstr>USO DE LOS RECURSOS IDH</vt:lpstr>
      <vt:lpstr>Diapositiva 17</vt:lpstr>
      <vt:lpstr>Diapositiva 18</vt:lpstr>
      <vt:lpstr>Crecimiento del Producto Interno Bruto real por actividad económica, 1991 - 2010  (En porcentaje) </vt:lpstr>
      <vt:lpstr>Composición del Producto Interno Bruto real por actividad económica, 2000 - 2010 (p) (En porcentaje) </vt:lpstr>
      <vt:lpstr>Diapositiva 21</vt:lpstr>
      <vt:lpstr>Composición del Producto Interno Bruto real por actividad económica, 2000 - 2010</vt:lpstr>
      <vt:lpstr>COMPOSICIÓN  DE  LAS  EXPORTACIONES (en porcentajes)</vt:lpstr>
      <vt:lpstr>AUTONOMÍA Y LEY MARCO</vt:lpstr>
      <vt:lpstr>Diapositiva 25</vt:lpstr>
      <vt:lpstr>Diapositiva 26</vt:lpstr>
      <vt:lpstr>Diapositiva 27</vt:lpstr>
      <vt:lpstr>CONCLUSIONES</vt:lpstr>
      <vt:lpstr>Diapositiva 29</vt:lpstr>
      <vt:lpstr>POBLACIÓN OCUPADA  POR RAMA DE ACTIVIDAD: 1999-2007  (En porcentaje)</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Titulo Título</dc:title>
  <dc:creator>*******</dc:creator>
  <cp:lastModifiedBy>Jubileo MAC</cp:lastModifiedBy>
  <cp:revision>282</cp:revision>
  <dcterms:created xsi:type="dcterms:W3CDTF">2011-08-30T14:32:59Z</dcterms:created>
  <dcterms:modified xsi:type="dcterms:W3CDTF">2011-08-30T14:33:39Z</dcterms:modified>
</cp:coreProperties>
</file>